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34" r:id="rId1"/>
  </p:sldMasterIdLst>
  <p:notesMasterIdLst>
    <p:notesMasterId r:id="rId14"/>
  </p:notesMasterIdLst>
  <p:sldIdLst>
    <p:sldId id="268" r:id="rId2"/>
    <p:sldId id="317" r:id="rId3"/>
    <p:sldId id="320" r:id="rId4"/>
    <p:sldId id="316" r:id="rId5"/>
    <p:sldId id="321" r:id="rId6"/>
    <p:sldId id="322" r:id="rId7"/>
    <p:sldId id="330" r:id="rId8"/>
    <p:sldId id="329" r:id="rId9"/>
    <p:sldId id="332" r:id="rId10"/>
    <p:sldId id="333" r:id="rId11"/>
    <p:sldId id="334" r:id="rId12"/>
    <p:sldId id="335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boto" panose="02020500000000000000" charset="0"/>
      <p:regular r:id="rId19"/>
      <p:bold r:id="rId20"/>
      <p:italic r:id="rId21"/>
      <p:boldItalic r:id="rId22"/>
    </p:embeddedFont>
    <p:embeddedFont>
      <p:font typeface="Lucida Calligraphy" panose="03010101010101010101" pitchFamily="66" charset="0"/>
      <p:regular r:id="rId23"/>
    </p:embeddedFont>
    <p:embeddedFont>
      <p:font typeface="Wingdings 2" panose="05020102010507070707" pitchFamily="18" charset="2"/>
      <p:regular r:id="rId24"/>
    </p:embeddedFont>
    <p:embeddedFont>
      <p:font typeface="Roboto Medium" panose="02020500000000000000" charset="0"/>
      <p:regular r:id="rId25"/>
      <p:italic r:id="rId26"/>
    </p:embeddedFont>
    <p:embeddedFont>
      <p:font typeface="Roboto Light" panose="02020500000000000000" charset="0"/>
      <p:regular r:id="rId27"/>
      <p:italic r:id="rId28"/>
    </p:embeddedFont>
    <p:embeddedFont>
      <p:font typeface="Century Schoolbook" panose="02040604050505020304" pitchFamily="18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FF99"/>
    <a:srgbClr val="CCFF99"/>
    <a:srgbClr val="FFFFCC"/>
    <a:srgbClr val="FFC9FF"/>
    <a:srgbClr val="9900CC"/>
    <a:srgbClr val="FF9999"/>
    <a:srgbClr val="CC99FF"/>
    <a:srgbClr val="FFFF99"/>
    <a:srgbClr val="FFF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8" autoAdjust="0"/>
    <p:restoredTop sz="85526" autoAdjust="0"/>
  </p:normalViewPr>
  <p:slideViewPr>
    <p:cSldViewPr snapToGrid="0">
      <p:cViewPr varScale="1">
        <p:scale>
          <a:sx n="58" d="100"/>
          <a:sy n="58" d="100"/>
        </p:scale>
        <p:origin x="990" y="2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4D300-7688-4105-85FE-2DEA67E9C5A4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30B919-DE8F-4938-A5CB-EC36BB8E0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54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0B919-DE8F-4938-A5CB-EC36BB8E0C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01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DFBBD-91FC-4F98-8DF3-B869E301B31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706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0B919-DE8F-4938-A5CB-EC36BB8E0C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13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0B919-DE8F-4938-A5CB-EC36BB8E0C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18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0B919-DE8F-4938-A5CB-EC36BB8E0C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34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0B919-DE8F-4938-A5CB-EC36BB8E0C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89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DFBBD-91FC-4F98-8DF3-B869E301B31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506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DFBBD-91FC-4F98-8DF3-B869E301B31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523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DFBBD-91FC-4F98-8DF3-B869E301B31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4423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DFBBD-91FC-4F98-8DF3-B869E301B31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2477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4E6FDF9-52B7-420C-ADFC-93084C745612}" type="datetime1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3E88F49-3B43-498F-8DC3-8DB59C2BAF8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5742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5153-7E25-4098-95C9-7FB1294817AF}" type="datetime1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8F49-3B43-498F-8DC3-8DB59C2BA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30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E87BE-1187-4B2B-AF74-7C830317A1C2}" type="datetime1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8F49-3B43-498F-8DC3-8DB59C2BA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57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9595B-F3AD-4A2F-BCEC-A300CEF4ED30}" type="datetime1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8F49-3B43-498F-8DC3-8DB59C2BAF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96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45175-8BC6-4967-8689-64E76223DF39}" type="datetime1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8F49-3B43-498F-8DC3-8DB59C2BAF8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3058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5FDB-5880-445E-8A1A-9C8DE9AD0099}" type="datetime1">
              <a:rPr lang="en-US" smtClean="0"/>
              <a:t>10/17/2019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8F49-3B43-498F-8DC3-8DB59C2BA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03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35A9A-3641-4463-9D39-B6B5BB554B5C}" type="datetime1">
              <a:rPr lang="en-US" smtClean="0"/>
              <a:t>10/17/2019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8F49-3B43-498F-8DC3-8DB59C2BA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95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A4FBE-ED34-4F31-9F02-562C32EC7451}" type="datetime1">
              <a:rPr lang="en-US" smtClean="0"/>
              <a:t>10/17/2019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8F49-3B43-498F-8DC3-8DB59C2BA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64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E096-3413-415E-A971-E347CC5E5A43}" type="datetime1">
              <a:rPr lang="en-US" smtClean="0"/>
              <a:t>10/17/2019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8F49-3B43-498F-8DC3-8DB59C2BA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8F926-94B9-4C2C-87C3-6F399F49A47C}" type="datetime1">
              <a:rPr lang="en-US" smtClean="0"/>
              <a:t>10/17/2019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8F49-3B43-498F-8DC3-8DB59C2BA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56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A588E-EFD6-4619-89B2-FAF33569D0BD}" type="datetime1">
              <a:rPr lang="en-US" smtClean="0"/>
              <a:t>10/17/2019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8F49-3B43-498F-8DC3-8DB59C2BA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56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636" y="365760"/>
            <a:ext cx="10538876" cy="65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71" y="1371600"/>
            <a:ext cx="10199301" cy="515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1725774-1EFA-4A88-84E1-0D3BAB794529}" type="datetime1">
              <a:rPr lang="en-US" smtClean="0"/>
              <a:t>10/17/2019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3E88F49-3B43-498F-8DC3-8DB59C2BAF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0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jpeg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6271" y="1977391"/>
            <a:ext cx="9875051" cy="1795824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Roboto Medium" panose="02000000000000000000" pitchFamily="2" charset="0"/>
                <a:ea typeface="Roboto Medium" panose="02000000000000000000" pitchFamily="2" charset="0"/>
              </a:rPr>
              <a:t>Spatial </a:t>
            </a:r>
            <a:r>
              <a:rPr lang="en-US" sz="4800" dirty="0">
                <a:latin typeface="Roboto Medium" panose="02000000000000000000" pitchFamily="2" charset="0"/>
                <a:ea typeface="Roboto Medium" panose="02000000000000000000" pitchFamily="2" charset="0"/>
              </a:rPr>
              <a:t>Transformer Networks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1028700" y="4217056"/>
            <a:ext cx="993267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0"/>
                    <a:alpha val="50000"/>
                  </a:schemeClr>
                </a:gs>
                <a:gs pos="100000">
                  <a:schemeClr val="accent1">
                    <a:lumMod val="50000"/>
                    <a:alpha val="50000"/>
                  </a:schemeClr>
                </a:gs>
                <a:gs pos="5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306329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95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1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471352" y="1400432"/>
            <a:ext cx="54534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/>
              <a:t>作業</a:t>
            </a:r>
            <a:r>
              <a:rPr lang="en-US" altLang="zh-TW" sz="4400" dirty="0" smtClean="0"/>
              <a:t>:</a:t>
            </a:r>
            <a:r>
              <a:rPr lang="zh-TW" altLang="en-US" sz="4400" dirty="0" smtClean="0"/>
              <a:t>  斜物件偵測</a:t>
            </a:r>
            <a:endParaRPr lang="en-US" altLang="zh-TW" sz="4400" dirty="0" smtClean="0"/>
          </a:p>
          <a:p>
            <a:endParaRPr lang="en-US" altLang="zh-TW" sz="4400" dirty="0" smtClean="0"/>
          </a:p>
          <a:p>
            <a:r>
              <a:rPr lang="en-US" altLang="zh-TW" sz="4400" dirty="0" smtClean="0"/>
              <a:t>Dead line: 11/30</a:t>
            </a:r>
          </a:p>
          <a:p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57946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Transformer for Oriented Object Detection in Aerial Images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CVPR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Jian Ding, Nan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Xue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Yang Long,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-Song Xia∗ ,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Qikai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Lu</a:t>
            </a: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415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8F49-3B43-498F-8DC3-8DB59C2BAF80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638264"/>
              </p:ext>
            </p:extLst>
          </p:nvPr>
        </p:nvGraphicFramePr>
        <p:xfrm>
          <a:off x="347472" y="1694088"/>
          <a:ext cx="2147914" cy="214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68" name="Image" r:id="rId4" imgW="2984040" imgH="2984040" progId="Photoshop.Image.13">
                  <p:embed/>
                </p:oleObj>
              </mc:Choice>
              <mc:Fallback>
                <p:oleObj name="Image" r:id="rId4" imgW="2984040" imgH="2984040" progId="Photoshop.Image.13">
                  <p:embed/>
                  <p:pic>
                    <p:nvPicPr>
                      <p:cNvPr id="56" name="Object 5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7472" y="1694088"/>
                        <a:ext cx="2147914" cy="2147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2" name="Group 151"/>
          <p:cNvGrpSpPr/>
          <p:nvPr/>
        </p:nvGrpSpPr>
        <p:grpSpPr>
          <a:xfrm>
            <a:off x="3426527" y="1411430"/>
            <a:ext cx="4296322" cy="2763626"/>
            <a:chOff x="4421288" y="1148901"/>
            <a:chExt cx="4296322" cy="2763626"/>
          </a:xfrm>
          <a:solidFill>
            <a:schemeClr val="bg1">
              <a:alpha val="70000"/>
            </a:schemeClr>
          </a:solidFill>
        </p:grpSpPr>
        <p:grpSp>
          <p:nvGrpSpPr>
            <p:cNvPr id="153" name="Group 152"/>
            <p:cNvGrpSpPr/>
            <p:nvPr/>
          </p:nvGrpSpPr>
          <p:grpSpPr>
            <a:xfrm>
              <a:off x="4421288" y="1148901"/>
              <a:ext cx="1504491" cy="2763626"/>
              <a:chOff x="5058676" y="3233635"/>
              <a:chExt cx="754854" cy="1386605"/>
            </a:xfrm>
            <a:grpFill/>
          </p:grpSpPr>
          <p:sp>
            <p:nvSpPr>
              <p:cNvPr id="175" name="Parallelogram 174"/>
              <p:cNvSpPr/>
              <p:nvPr/>
            </p:nvSpPr>
            <p:spPr>
              <a:xfrm rot="16200000" flipV="1">
                <a:off x="4687563" y="3605436"/>
                <a:ext cx="1381665" cy="638064"/>
              </a:xfrm>
              <a:prstGeom prst="parallelogram">
                <a:avLst>
                  <a:gd name="adj" fmla="val 7314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Parallelogram 175"/>
              <p:cNvSpPr/>
              <p:nvPr/>
            </p:nvSpPr>
            <p:spPr>
              <a:xfrm>
                <a:off x="5058676" y="4151388"/>
                <a:ext cx="751574" cy="468852"/>
              </a:xfrm>
              <a:prstGeom prst="parallelogram">
                <a:avLst>
                  <a:gd name="adj" fmla="val 13558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695368" y="3236277"/>
                <a:ext cx="118162" cy="909857"/>
              </a:xfrm>
              <a:prstGeom prst="rect">
                <a:avLst/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Parallelogram 177"/>
              <p:cNvSpPr/>
              <p:nvPr/>
            </p:nvSpPr>
            <p:spPr>
              <a:xfrm>
                <a:off x="5058676" y="3234773"/>
                <a:ext cx="751574" cy="468852"/>
              </a:xfrm>
              <a:prstGeom prst="parallelogram">
                <a:avLst>
                  <a:gd name="adj" fmla="val 13558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5058677" y="3708307"/>
                <a:ext cx="118162" cy="909857"/>
              </a:xfrm>
              <a:prstGeom prst="rect">
                <a:avLst/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Parallelogram 179"/>
              <p:cNvSpPr/>
              <p:nvPr/>
            </p:nvSpPr>
            <p:spPr>
              <a:xfrm rot="16200000" flipV="1">
                <a:off x="4802983" y="3605436"/>
                <a:ext cx="1381665" cy="638064"/>
              </a:xfrm>
              <a:prstGeom prst="parallelogram">
                <a:avLst>
                  <a:gd name="adj" fmla="val 7314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4901549" y="1428205"/>
              <a:ext cx="1476429" cy="2226962"/>
              <a:chOff x="6194606" y="3413125"/>
              <a:chExt cx="639674" cy="964849"/>
            </a:xfrm>
            <a:grpFill/>
          </p:grpSpPr>
          <p:sp>
            <p:nvSpPr>
              <p:cNvPr id="169" name="Parallelogram 168"/>
              <p:cNvSpPr/>
              <p:nvPr/>
            </p:nvSpPr>
            <p:spPr>
              <a:xfrm rot="16200000" flipV="1">
                <a:off x="5926718" y="3684875"/>
                <a:ext cx="956735" cy="419584"/>
              </a:xfrm>
              <a:prstGeom prst="parallelogram">
                <a:avLst>
                  <a:gd name="adj" fmla="val 7314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Parallelogram 169"/>
              <p:cNvSpPr/>
              <p:nvPr/>
            </p:nvSpPr>
            <p:spPr>
              <a:xfrm>
                <a:off x="6194606" y="4069390"/>
                <a:ext cx="634025" cy="308584"/>
              </a:xfrm>
              <a:prstGeom prst="parallelogram">
                <a:avLst>
                  <a:gd name="adj" fmla="val 13558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6613179" y="3414401"/>
                <a:ext cx="220482" cy="657974"/>
              </a:xfrm>
              <a:prstGeom prst="rect">
                <a:avLst/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Parallelogram 171"/>
              <p:cNvSpPr/>
              <p:nvPr/>
            </p:nvSpPr>
            <p:spPr>
              <a:xfrm>
                <a:off x="6197781" y="3413125"/>
                <a:ext cx="634025" cy="308584"/>
              </a:xfrm>
              <a:prstGeom prst="parallelogram">
                <a:avLst>
                  <a:gd name="adj" fmla="val 13558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6194607" y="3717925"/>
                <a:ext cx="220482" cy="657974"/>
              </a:xfrm>
              <a:prstGeom prst="rect">
                <a:avLst/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Parallelogram 173"/>
              <p:cNvSpPr/>
              <p:nvPr/>
            </p:nvSpPr>
            <p:spPr>
              <a:xfrm rot="16200000" flipV="1">
                <a:off x="6146120" y="3684875"/>
                <a:ext cx="956735" cy="419584"/>
              </a:xfrm>
              <a:prstGeom prst="parallelogram">
                <a:avLst>
                  <a:gd name="adj" fmla="val 7314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5681436" y="1787634"/>
              <a:ext cx="1618949" cy="1536875"/>
              <a:chOff x="6333433" y="3751428"/>
              <a:chExt cx="596798" cy="566543"/>
            </a:xfrm>
            <a:grpFill/>
          </p:grpSpPr>
          <p:sp>
            <p:nvSpPr>
              <p:cNvPr id="163" name="Parallelogram 162"/>
              <p:cNvSpPr/>
              <p:nvPr/>
            </p:nvSpPr>
            <p:spPr>
              <a:xfrm rot="16200000" flipV="1">
                <a:off x="6177113" y="3909856"/>
                <a:ext cx="560181" cy="246168"/>
              </a:xfrm>
              <a:prstGeom prst="parallelogram">
                <a:avLst>
                  <a:gd name="adj" fmla="val 7314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Parallelogram 163"/>
              <p:cNvSpPr/>
              <p:nvPr/>
            </p:nvSpPr>
            <p:spPr>
              <a:xfrm>
                <a:off x="6333434" y="4133850"/>
                <a:ext cx="593622" cy="184121"/>
              </a:xfrm>
              <a:prstGeom prst="parallelogram">
                <a:avLst>
                  <a:gd name="adj" fmla="val 13558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580554" y="3751742"/>
                <a:ext cx="346793" cy="379691"/>
              </a:xfrm>
              <a:prstGeom prst="rect">
                <a:avLst/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Parallelogram 165"/>
              <p:cNvSpPr/>
              <p:nvPr/>
            </p:nvSpPr>
            <p:spPr>
              <a:xfrm>
                <a:off x="6336609" y="3751428"/>
                <a:ext cx="593622" cy="184121"/>
              </a:xfrm>
              <a:prstGeom prst="parallelogram">
                <a:avLst>
                  <a:gd name="adj" fmla="val 13558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6333433" y="3936205"/>
                <a:ext cx="346793" cy="379691"/>
              </a:xfrm>
              <a:prstGeom prst="rect">
                <a:avLst/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Parallelogram 167"/>
              <p:cNvSpPr/>
              <p:nvPr/>
            </p:nvSpPr>
            <p:spPr>
              <a:xfrm rot="16200000" flipV="1">
                <a:off x="6525102" y="3909856"/>
                <a:ext cx="560181" cy="246168"/>
              </a:xfrm>
              <a:prstGeom prst="parallelogram">
                <a:avLst>
                  <a:gd name="adj" fmla="val 7314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6829315" y="2053319"/>
              <a:ext cx="1888295" cy="1028055"/>
              <a:chOff x="3964504" y="1481138"/>
              <a:chExt cx="812457" cy="442330"/>
            </a:xfrm>
            <a:grpFill/>
          </p:grpSpPr>
          <p:sp>
            <p:nvSpPr>
              <p:cNvPr id="157" name="Parallelogram 156"/>
              <p:cNvSpPr/>
              <p:nvPr/>
            </p:nvSpPr>
            <p:spPr>
              <a:xfrm rot="16200000" flipV="1">
                <a:off x="3850759" y="1606832"/>
                <a:ext cx="428443" cy="188276"/>
              </a:xfrm>
              <a:prstGeom prst="parallelogram">
                <a:avLst>
                  <a:gd name="adj" fmla="val 7314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Parallelogram 157"/>
              <p:cNvSpPr/>
              <p:nvPr/>
            </p:nvSpPr>
            <p:spPr>
              <a:xfrm>
                <a:off x="3967163" y="1774636"/>
                <a:ext cx="809798" cy="148832"/>
              </a:xfrm>
              <a:prstGeom prst="parallelogram">
                <a:avLst>
                  <a:gd name="adj" fmla="val 13558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4159302" y="1485653"/>
                <a:ext cx="616773" cy="288921"/>
              </a:xfrm>
              <a:prstGeom prst="rect">
                <a:avLst/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Parallelogram 159"/>
              <p:cNvSpPr/>
              <p:nvPr/>
            </p:nvSpPr>
            <p:spPr>
              <a:xfrm>
                <a:off x="3964504" y="1481138"/>
                <a:ext cx="809798" cy="148832"/>
              </a:xfrm>
              <a:prstGeom prst="parallelogram">
                <a:avLst>
                  <a:gd name="adj" fmla="val 13558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3964781" y="1631072"/>
                <a:ext cx="616773" cy="288921"/>
              </a:xfrm>
              <a:prstGeom prst="rect">
                <a:avLst/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Parallelogram 161"/>
              <p:cNvSpPr/>
              <p:nvPr/>
            </p:nvSpPr>
            <p:spPr>
              <a:xfrm rot="16200000" flipV="1">
                <a:off x="4464930" y="1606832"/>
                <a:ext cx="428443" cy="188276"/>
              </a:xfrm>
              <a:prstGeom prst="parallelogram">
                <a:avLst>
                  <a:gd name="adj" fmla="val 7314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1" name="Group 180"/>
          <p:cNvGrpSpPr/>
          <p:nvPr/>
        </p:nvGrpSpPr>
        <p:grpSpPr>
          <a:xfrm>
            <a:off x="8476380" y="2081672"/>
            <a:ext cx="410772" cy="1491964"/>
            <a:chOff x="4169365" y="5386388"/>
            <a:chExt cx="236633" cy="859474"/>
          </a:xfrm>
          <a:solidFill>
            <a:schemeClr val="bg1">
              <a:alpha val="70000"/>
            </a:schemeClr>
          </a:solidFill>
        </p:grpSpPr>
        <p:sp>
          <p:nvSpPr>
            <p:cNvPr id="182" name="Parallelogram 181"/>
            <p:cNvSpPr/>
            <p:nvPr/>
          </p:nvSpPr>
          <p:spPr>
            <a:xfrm rot="16200000" flipV="1">
              <a:off x="3793857" y="5764866"/>
              <a:ext cx="852857" cy="100661"/>
            </a:xfrm>
            <a:prstGeom prst="parallelogram">
              <a:avLst>
                <a:gd name="adj" fmla="val 73148"/>
              </a:avLst>
            </a:prstGeom>
            <a:grpFill/>
            <a:ln w="25400">
              <a:solidFill>
                <a:schemeClr val="tx1">
                  <a:alpha val="3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Parallelogram 182"/>
            <p:cNvSpPr/>
            <p:nvPr/>
          </p:nvSpPr>
          <p:spPr>
            <a:xfrm>
              <a:off x="4169365" y="6172426"/>
              <a:ext cx="235948" cy="73436"/>
            </a:xfrm>
            <a:prstGeom prst="parallelogram">
              <a:avLst>
                <a:gd name="adj" fmla="val 135588"/>
              </a:avLst>
            </a:prstGeom>
            <a:grpFill/>
            <a:ln w="25400">
              <a:solidFill>
                <a:schemeClr val="tx1">
                  <a:alpha val="3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4270064" y="5392427"/>
              <a:ext cx="135934" cy="780243"/>
            </a:xfrm>
            <a:prstGeom prst="rect">
              <a:avLst/>
            </a:prstGeom>
            <a:grpFill/>
            <a:ln w="25400">
              <a:solidFill>
                <a:schemeClr val="tx1">
                  <a:alpha val="3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Parallelogram 184"/>
            <p:cNvSpPr/>
            <p:nvPr/>
          </p:nvSpPr>
          <p:spPr>
            <a:xfrm>
              <a:off x="4169365" y="5386388"/>
              <a:ext cx="235948" cy="73436"/>
            </a:xfrm>
            <a:prstGeom prst="parallelogram">
              <a:avLst>
                <a:gd name="adj" fmla="val 135588"/>
              </a:avLst>
            </a:prstGeom>
            <a:grpFill/>
            <a:ln w="25400">
              <a:solidFill>
                <a:schemeClr val="tx1">
                  <a:alpha val="3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4169366" y="5463839"/>
              <a:ext cx="135934" cy="780243"/>
            </a:xfrm>
            <a:prstGeom prst="rect">
              <a:avLst/>
            </a:prstGeom>
            <a:grpFill/>
            <a:ln w="25400">
              <a:solidFill>
                <a:schemeClr val="tx1">
                  <a:alpha val="3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Parallelogram 186"/>
            <p:cNvSpPr/>
            <p:nvPr/>
          </p:nvSpPr>
          <p:spPr>
            <a:xfrm rot="16200000" flipV="1">
              <a:off x="3928554" y="5764866"/>
              <a:ext cx="852857" cy="100661"/>
            </a:xfrm>
            <a:prstGeom prst="parallelogram">
              <a:avLst>
                <a:gd name="adj" fmla="val 73148"/>
              </a:avLst>
            </a:prstGeom>
            <a:grpFill/>
            <a:ln w="25400">
              <a:solidFill>
                <a:schemeClr val="tx1">
                  <a:alpha val="3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8" name="Right Arrow 111"/>
          <p:cNvSpPr/>
          <p:nvPr/>
        </p:nvSpPr>
        <p:spPr>
          <a:xfrm>
            <a:off x="2560864" y="2610688"/>
            <a:ext cx="842709" cy="432178"/>
          </a:xfrm>
          <a:prstGeom prst="rightArrow">
            <a:avLst>
              <a:gd name="adj1" fmla="val 33913"/>
              <a:gd name="adj2" fmla="val 109115"/>
            </a:avLst>
          </a:prstGeom>
          <a:gradFill flip="none" rotWithShape="1">
            <a:gsLst>
              <a:gs pos="0">
                <a:schemeClr val="bg1">
                  <a:lumMod val="75000"/>
                  <a:alpha val="70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Right Arrow 111"/>
          <p:cNvSpPr/>
          <p:nvPr/>
        </p:nvSpPr>
        <p:spPr>
          <a:xfrm>
            <a:off x="8947286" y="2610688"/>
            <a:ext cx="842709" cy="432178"/>
          </a:xfrm>
          <a:prstGeom prst="rightArrow">
            <a:avLst>
              <a:gd name="adj1" fmla="val 33913"/>
              <a:gd name="adj2" fmla="val 109115"/>
            </a:avLst>
          </a:prstGeom>
          <a:gradFill flip="none" rotWithShape="1">
            <a:gsLst>
              <a:gs pos="0">
                <a:schemeClr val="bg1">
                  <a:lumMod val="75000"/>
                  <a:alpha val="70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Rounded Rectangle 101"/>
          <p:cNvSpPr/>
          <p:nvPr/>
        </p:nvSpPr>
        <p:spPr>
          <a:xfrm>
            <a:off x="9704913" y="2371184"/>
            <a:ext cx="1313171" cy="834272"/>
          </a:xfrm>
          <a:prstGeom prst="round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cat</a:t>
            </a:r>
          </a:p>
        </p:txBody>
      </p:sp>
      <p:grpSp>
        <p:nvGrpSpPr>
          <p:cNvPr id="2052" name="Group 2051"/>
          <p:cNvGrpSpPr/>
          <p:nvPr/>
        </p:nvGrpSpPr>
        <p:grpSpPr>
          <a:xfrm>
            <a:off x="3429000" y="1411338"/>
            <a:ext cx="4296322" cy="2763626"/>
            <a:chOff x="3429000" y="1563624"/>
            <a:chExt cx="4296322" cy="2763626"/>
          </a:xfrm>
        </p:grpSpPr>
        <p:grpSp>
          <p:nvGrpSpPr>
            <p:cNvPr id="58" name="Group 57"/>
            <p:cNvGrpSpPr/>
            <p:nvPr/>
          </p:nvGrpSpPr>
          <p:grpSpPr>
            <a:xfrm>
              <a:off x="3429000" y="1563624"/>
              <a:ext cx="1504491" cy="2763626"/>
              <a:chOff x="5058676" y="3233635"/>
              <a:chExt cx="754854" cy="1386605"/>
            </a:xfrm>
            <a:solidFill>
              <a:srgbClr val="9FC5D1">
                <a:alpha val="69804"/>
              </a:srgbClr>
            </a:solidFill>
          </p:grpSpPr>
          <p:sp>
            <p:nvSpPr>
              <p:cNvPr id="59" name="Parallelogram 58"/>
              <p:cNvSpPr/>
              <p:nvPr/>
            </p:nvSpPr>
            <p:spPr>
              <a:xfrm rot="16200000" flipV="1">
                <a:off x="4687563" y="3605436"/>
                <a:ext cx="1381665" cy="638064"/>
              </a:xfrm>
              <a:prstGeom prst="parallelogram">
                <a:avLst>
                  <a:gd name="adj" fmla="val 7314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Parallelogram 59"/>
              <p:cNvSpPr/>
              <p:nvPr/>
            </p:nvSpPr>
            <p:spPr>
              <a:xfrm>
                <a:off x="5058676" y="4151388"/>
                <a:ext cx="751574" cy="468852"/>
              </a:xfrm>
              <a:prstGeom prst="parallelogram">
                <a:avLst>
                  <a:gd name="adj" fmla="val 13558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5695368" y="3236277"/>
                <a:ext cx="118162" cy="909857"/>
              </a:xfrm>
              <a:prstGeom prst="rect">
                <a:avLst/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Parallelogram 61"/>
              <p:cNvSpPr/>
              <p:nvPr/>
            </p:nvSpPr>
            <p:spPr>
              <a:xfrm>
                <a:off x="5058676" y="3234773"/>
                <a:ext cx="751574" cy="468852"/>
              </a:xfrm>
              <a:prstGeom prst="parallelogram">
                <a:avLst>
                  <a:gd name="adj" fmla="val 13558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5058677" y="3708307"/>
                <a:ext cx="118162" cy="909857"/>
              </a:xfrm>
              <a:prstGeom prst="rect">
                <a:avLst/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Parallelogram 63"/>
              <p:cNvSpPr/>
              <p:nvPr/>
            </p:nvSpPr>
            <p:spPr>
              <a:xfrm rot="16200000" flipV="1">
                <a:off x="4802983" y="3605436"/>
                <a:ext cx="1381665" cy="638064"/>
              </a:xfrm>
              <a:prstGeom prst="parallelogram">
                <a:avLst>
                  <a:gd name="adj" fmla="val 7314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3909261" y="1842928"/>
              <a:ext cx="1476429" cy="2226962"/>
              <a:chOff x="6194606" y="3413125"/>
              <a:chExt cx="639674" cy="964849"/>
            </a:xfrm>
            <a:gradFill>
              <a:gsLst>
                <a:gs pos="100000">
                  <a:srgbClr val="9FC5D1">
                    <a:alpha val="70000"/>
                  </a:srgbClr>
                </a:gs>
                <a:gs pos="0">
                  <a:srgbClr val="9BCDC1">
                    <a:alpha val="69804"/>
                  </a:srgbClr>
                </a:gs>
              </a:gsLst>
              <a:lin ang="10800000" scaled="0"/>
            </a:gradFill>
          </p:grpSpPr>
          <p:sp>
            <p:nvSpPr>
              <p:cNvPr id="66" name="Parallelogram 65"/>
              <p:cNvSpPr/>
              <p:nvPr/>
            </p:nvSpPr>
            <p:spPr>
              <a:xfrm rot="16200000" flipV="1">
                <a:off x="5926718" y="3684875"/>
                <a:ext cx="956735" cy="419584"/>
              </a:xfrm>
              <a:prstGeom prst="parallelogram">
                <a:avLst>
                  <a:gd name="adj" fmla="val 7314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Parallelogram 66"/>
              <p:cNvSpPr/>
              <p:nvPr/>
            </p:nvSpPr>
            <p:spPr>
              <a:xfrm>
                <a:off x="6194606" y="4069390"/>
                <a:ext cx="634025" cy="308584"/>
              </a:xfrm>
              <a:prstGeom prst="parallelogram">
                <a:avLst>
                  <a:gd name="adj" fmla="val 13558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613179" y="3414401"/>
                <a:ext cx="220482" cy="657974"/>
              </a:xfrm>
              <a:prstGeom prst="rect">
                <a:avLst/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Parallelogram 68"/>
              <p:cNvSpPr/>
              <p:nvPr/>
            </p:nvSpPr>
            <p:spPr>
              <a:xfrm>
                <a:off x="6197781" y="3413125"/>
                <a:ext cx="634025" cy="308584"/>
              </a:xfrm>
              <a:prstGeom prst="parallelogram">
                <a:avLst>
                  <a:gd name="adj" fmla="val 13558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194607" y="3717925"/>
                <a:ext cx="220482" cy="657974"/>
              </a:xfrm>
              <a:prstGeom prst="rect">
                <a:avLst/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Parallelogram 70"/>
              <p:cNvSpPr/>
              <p:nvPr/>
            </p:nvSpPr>
            <p:spPr>
              <a:xfrm rot="16200000" flipV="1">
                <a:off x="6146120" y="3684875"/>
                <a:ext cx="956735" cy="419584"/>
              </a:xfrm>
              <a:prstGeom prst="parallelogram">
                <a:avLst>
                  <a:gd name="adj" fmla="val 7314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4689148" y="2202357"/>
              <a:ext cx="1618949" cy="1536875"/>
              <a:chOff x="6333433" y="3751428"/>
              <a:chExt cx="596798" cy="566543"/>
            </a:xfrm>
            <a:gradFill>
              <a:gsLst>
                <a:gs pos="0">
                  <a:srgbClr val="C7D49C">
                    <a:alpha val="69804"/>
                  </a:srgbClr>
                </a:gs>
                <a:gs pos="100000">
                  <a:srgbClr val="9BCDC1">
                    <a:alpha val="70000"/>
                  </a:srgbClr>
                </a:gs>
              </a:gsLst>
              <a:lin ang="10800000" scaled="0"/>
            </a:gradFill>
          </p:grpSpPr>
          <p:sp>
            <p:nvSpPr>
              <p:cNvPr id="73" name="Parallelogram 72"/>
              <p:cNvSpPr/>
              <p:nvPr/>
            </p:nvSpPr>
            <p:spPr>
              <a:xfrm rot="16200000" flipV="1">
                <a:off x="6177113" y="3909856"/>
                <a:ext cx="560181" cy="246168"/>
              </a:xfrm>
              <a:prstGeom prst="parallelogram">
                <a:avLst>
                  <a:gd name="adj" fmla="val 7314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Parallelogram 73"/>
              <p:cNvSpPr/>
              <p:nvPr/>
            </p:nvSpPr>
            <p:spPr>
              <a:xfrm>
                <a:off x="6333434" y="4133850"/>
                <a:ext cx="593622" cy="184121"/>
              </a:xfrm>
              <a:prstGeom prst="parallelogram">
                <a:avLst>
                  <a:gd name="adj" fmla="val 13558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580554" y="3751742"/>
                <a:ext cx="346793" cy="379691"/>
              </a:xfrm>
              <a:prstGeom prst="rect">
                <a:avLst/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Parallelogram 75"/>
              <p:cNvSpPr/>
              <p:nvPr/>
            </p:nvSpPr>
            <p:spPr>
              <a:xfrm>
                <a:off x="6336609" y="3751428"/>
                <a:ext cx="593622" cy="184121"/>
              </a:xfrm>
              <a:prstGeom prst="parallelogram">
                <a:avLst>
                  <a:gd name="adj" fmla="val 13558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333433" y="3936205"/>
                <a:ext cx="346793" cy="379691"/>
              </a:xfrm>
              <a:prstGeom prst="rect">
                <a:avLst/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Parallelogram 77"/>
              <p:cNvSpPr/>
              <p:nvPr/>
            </p:nvSpPr>
            <p:spPr>
              <a:xfrm rot="16200000" flipV="1">
                <a:off x="6525102" y="3909856"/>
                <a:ext cx="560181" cy="246168"/>
              </a:xfrm>
              <a:prstGeom prst="parallelogram">
                <a:avLst>
                  <a:gd name="adj" fmla="val 7314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5837027" y="2468042"/>
              <a:ext cx="1888295" cy="1028055"/>
              <a:chOff x="3964504" y="1481138"/>
              <a:chExt cx="812457" cy="442330"/>
            </a:xfrm>
            <a:gradFill flip="none" rotWithShape="1">
              <a:gsLst>
                <a:gs pos="100000">
                  <a:srgbClr val="C7D49C">
                    <a:alpha val="70000"/>
                  </a:srgbClr>
                </a:gs>
                <a:gs pos="30000">
                  <a:srgbClr val="FFE181">
                    <a:alpha val="69804"/>
                  </a:srgbClr>
                </a:gs>
              </a:gsLst>
              <a:lin ang="10800000" scaled="0"/>
              <a:tileRect/>
            </a:gradFill>
          </p:grpSpPr>
          <p:sp>
            <p:nvSpPr>
              <p:cNvPr id="80" name="Parallelogram 79"/>
              <p:cNvSpPr/>
              <p:nvPr/>
            </p:nvSpPr>
            <p:spPr>
              <a:xfrm rot="16200000" flipV="1">
                <a:off x="3850759" y="1606832"/>
                <a:ext cx="428443" cy="188276"/>
              </a:xfrm>
              <a:prstGeom prst="parallelogram">
                <a:avLst>
                  <a:gd name="adj" fmla="val 7314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Parallelogram 80"/>
              <p:cNvSpPr/>
              <p:nvPr/>
            </p:nvSpPr>
            <p:spPr>
              <a:xfrm>
                <a:off x="3967163" y="1774636"/>
                <a:ext cx="809798" cy="148832"/>
              </a:xfrm>
              <a:prstGeom prst="parallelogram">
                <a:avLst>
                  <a:gd name="adj" fmla="val 13558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4159302" y="1485653"/>
                <a:ext cx="616773" cy="288921"/>
              </a:xfrm>
              <a:prstGeom prst="rect">
                <a:avLst/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Parallelogram 82"/>
              <p:cNvSpPr/>
              <p:nvPr/>
            </p:nvSpPr>
            <p:spPr>
              <a:xfrm>
                <a:off x="3964504" y="1481138"/>
                <a:ext cx="809798" cy="148832"/>
              </a:xfrm>
              <a:prstGeom prst="parallelogram">
                <a:avLst>
                  <a:gd name="adj" fmla="val 13558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3964781" y="1631072"/>
                <a:ext cx="616773" cy="288921"/>
              </a:xfrm>
              <a:prstGeom prst="rect">
                <a:avLst/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Parallelogram 84"/>
              <p:cNvSpPr/>
              <p:nvPr/>
            </p:nvSpPr>
            <p:spPr>
              <a:xfrm rot="16200000" flipV="1">
                <a:off x="4464930" y="1606832"/>
                <a:ext cx="428443" cy="188276"/>
              </a:xfrm>
              <a:prstGeom prst="parallelogram">
                <a:avLst>
                  <a:gd name="adj" fmla="val 73148"/>
                </a:avLst>
              </a:prstGeom>
              <a:grpFill/>
              <a:ln w="25400">
                <a:solidFill>
                  <a:schemeClr val="tx1">
                    <a:alpha val="3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3" name="Group 142"/>
          <p:cNvGrpSpPr/>
          <p:nvPr/>
        </p:nvGrpSpPr>
        <p:grpSpPr>
          <a:xfrm>
            <a:off x="8476488" y="2078850"/>
            <a:ext cx="410772" cy="1491964"/>
            <a:chOff x="4169365" y="5386388"/>
            <a:chExt cx="236633" cy="859474"/>
          </a:xfrm>
          <a:solidFill>
            <a:srgbClr val="FFD08B">
              <a:alpha val="69804"/>
            </a:srgbClr>
          </a:solidFill>
        </p:grpSpPr>
        <p:sp>
          <p:nvSpPr>
            <p:cNvPr id="144" name="Parallelogram 143"/>
            <p:cNvSpPr/>
            <p:nvPr/>
          </p:nvSpPr>
          <p:spPr>
            <a:xfrm rot="16200000" flipV="1">
              <a:off x="3793857" y="5764866"/>
              <a:ext cx="852857" cy="100661"/>
            </a:xfrm>
            <a:prstGeom prst="parallelogram">
              <a:avLst>
                <a:gd name="adj" fmla="val 73148"/>
              </a:avLst>
            </a:prstGeom>
            <a:grpFill/>
            <a:ln w="25400">
              <a:solidFill>
                <a:schemeClr val="tx1">
                  <a:alpha val="3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Parallelogram 144"/>
            <p:cNvSpPr/>
            <p:nvPr/>
          </p:nvSpPr>
          <p:spPr>
            <a:xfrm>
              <a:off x="4169365" y="6172426"/>
              <a:ext cx="235948" cy="73436"/>
            </a:xfrm>
            <a:prstGeom prst="parallelogram">
              <a:avLst>
                <a:gd name="adj" fmla="val 135588"/>
              </a:avLst>
            </a:prstGeom>
            <a:grpFill/>
            <a:ln w="25400">
              <a:solidFill>
                <a:schemeClr val="tx1">
                  <a:alpha val="3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4270064" y="5392427"/>
              <a:ext cx="135934" cy="780243"/>
            </a:xfrm>
            <a:prstGeom prst="rect">
              <a:avLst/>
            </a:prstGeom>
            <a:grpFill/>
            <a:ln w="25400">
              <a:solidFill>
                <a:schemeClr val="tx1">
                  <a:alpha val="3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Parallelogram 146"/>
            <p:cNvSpPr/>
            <p:nvPr/>
          </p:nvSpPr>
          <p:spPr>
            <a:xfrm>
              <a:off x="4169365" y="5386388"/>
              <a:ext cx="235948" cy="73436"/>
            </a:xfrm>
            <a:prstGeom prst="parallelogram">
              <a:avLst>
                <a:gd name="adj" fmla="val 135588"/>
              </a:avLst>
            </a:prstGeom>
            <a:grpFill/>
            <a:ln w="25400">
              <a:solidFill>
                <a:schemeClr val="tx1">
                  <a:alpha val="3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4169366" y="5463839"/>
              <a:ext cx="135934" cy="780243"/>
            </a:xfrm>
            <a:prstGeom prst="rect">
              <a:avLst/>
            </a:prstGeom>
            <a:grpFill/>
            <a:ln w="25400">
              <a:solidFill>
                <a:schemeClr val="tx1">
                  <a:alpha val="3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Parallelogram 148"/>
            <p:cNvSpPr/>
            <p:nvPr/>
          </p:nvSpPr>
          <p:spPr>
            <a:xfrm rot="16200000" flipV="1">
              <a:off x="3928554" y="5764866"/>
              <a:ext cx="852857" cy="100661"/>
            </a:xfrm>
            <a:prstGeom prst="parallelogram">
              <a:avLst>
                <a:gd name="adj" fmla="val 73148"/>
              </a:avLst>
            </a:prstGeom>
            <a:grpFill/>
            <a:ln w="25400">
              <a:solidFill>
                <a:schemeClr val="tx1">
                  <a:alpha val="3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50" name="Picture 102" descr="http://farm3.static.flickr.com/2052/2073905718_f33e01f4cc.jpg"/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" t="10221" r="46650" b="15466"/>
          <a:stretch/>
        </p:blipFill>
        <p:spPr bwMode="auto">
          <a:xfrm>
            <a:off x="347472" y="1694088"/>
            <a:ext cx="2148840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3" name="Picture 105" descr="http://farm1.static.flickr.com/196/505185492_83b85d12f7.jpg"/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8" t="3205" r="15560" b="30150"/>
          <a:stretch/>
        </p:blipFill>
        <p:spPr bwMode="auto">
          <a:xfrm>
            <a:off x="347472" y="1694088"/>
            <a:ext cx="2148840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5" name="Picture 107" descr="http://farm1.static.flickr.com/100/288791314_825c10cd0f.jpg"/>
          <p:cNvPicPr>
            <a:picLocks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6" t="997" r="15797" b="38357"/>
          <a:stretch/>
        </p:blipFill>
        <p:spPr bwMode="auto">
          <a:xfrm>
            <a:off x="347472" y="1694088"/>
            <a:ext cx="2148840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8" name="Picture 110" descr="http://farm1.static.flickr.com/58/169443751_3821d34670.jpg"/>
          <p:cNvPicPr>
            <a:picLocks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t="19948" r="6095" b="27501"/>
          <a:stretch/>
        </p:blipFill>
        <p:spPr bwMode="auto">
          <a:xfrm>
            <a:off x="347472" y="1694088"/>
            <a:ext cx="2148840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Right Arrow 111"/>
          <p:cNvSpPr/>
          <p:nvPr/>
        </p:nvSpPr>
        <p:spPr>
          <a:xfrm>
            <a:off x="7579046" y="2610688"/>
            <a:ext cx="842709" cy="432178"/>
          </a:xfrm>
          <a:prstGeom prst="rightArrow">
            <a:avLst>
              <a:gd name="adj1" fmla="val 33913"/>
              <a:gd name="adj2" fmla="val 109115"/>
            </a:avLst>
          </a:prstGeom>
          <a:gradFill flip="none" rotWithShape="1">
            <a:gsLst>
              <a:gs pos="0">
                <a:schemeClr val="bg1">
                  <a:lumMod val="75000"/>
                  <a:alpha val="70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Rounded Rectangle 101"/>
          <p:cNvSpPr/>
          <p:nvPr/>
        </p:nvSpPr>
        <p:spPr>
          <a:xfrm>
            <a:off x="1038963" y="4644390"/>
            <a:ext cx="9102564" cy="1629202"/>
          </a:xfrm>
          <a:prstGeom prst="round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to achieve </a:t>
            </a:r>
            <a:r>
              <a:rPr lang="en-US" sz="40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spatial invariance</a:t>
            </a:r>
            <a:r>
              <a:rPr lang="en-US" sz="4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within convolutional neural networks? </a:t>
            </a:r>
          </a:p>
        </p:txBody>
      </p:sp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561150"/>
              </p:ext>
            </p:extLst>
          </p:nvPr>
        </p:nvGraphicFramePr>
        <p:xfrm>
          <a:off x="347472" y="1694088"/>
          <a:ext cx="2147914" cy="2147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69" name="Image" r:id="rId4" imgW="2984040" imgH="2984040" progId="Photoshop.Image.13">
                  <p:embed/>
                </p:oleObj>
              </mc:Choice>
              <mc:Fallback>
                <p:oleObj name="Image" r:id="rId4" imgW="2984040" imgH="2984040" progId="Photoshop.Image.13">
                  <p:embed/>
                  <p:pic>
                    <p:nvPicPr>
                      <p:cNvPr id="56" name="Object 5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7472" y="1694088"/>
                        <a:ext cx="2147914" cy="2147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09196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2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1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2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2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1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animBg="1"/>
      <p:bldP spid="190" grpId="0" animBg="1"/>
      <p:bldP spid="191" grpId="0"/>
      <p:bldP spid="189" grpId="0" animBg="1"/>
      <p:bldP spid="20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8F49-3B43-498F-8DC3-8DB59C2BAF80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95" name="Group 94"/>
          <p:cNvGrpSpPr/>
          <p:nvPr/>
        </p:nvGrpSpPr>
        <p:grpSpPr>
          <a:xfrm>
            <a:off x="350124" y="576051"/>
            <a:ext cx="905533" cy="1621125"/>
            <a:chOff x="8814499" y="1644980"/>
            <a:chExt cx="558543" cy="999928"/>
          </a:xfrm>
        </p:grpSpPr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4499" y="1644980"/>
              <a:ext cx="558543" cy="999928"/>
            </a:xfrm>
            <a:prstGeom prst="rect">
              <a:avLst/>
            </a:prstGeom>
          </p:spPr>
        </p:pic>
        <p:sp>
          <p:nvSpPr>
            <p:cNvPr id="97" name="Parallelogram 96"/>
            <p:cNvSpPr/>
            <p:nvPr/>
          </p:nvSpPr>
          <p:spPr>
            <a:xfrm rot="16200000" flipV="1">
              <a:off x="8600281" y="1874043"/>
              <a:ext cx="984251" cy="550863"/>
            </a:xfrm>
            <a:prstGeom prst="parallelogram">
              <a:avLst>
                <a:gd name="adj" fmla="val 4073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Right Arrow 693"/>
          <p:cNvSpPr/>
          <p:nvPr/>
        </p:nvSpPr>
        <p:spPr>
          <a:xfrm>
            <a:off x="799692" y="1298173"/>
            <a:ext cx="2743189" cy="338378"/>
          </a:xfrm>
          <a:prstGeom prst="rightArrow">
            <a:avLst>
              <a:gd name="adj1" fmla="val 33913"/>
              <a:gd name="adj2" fmla="val 109115"/>
            </a:avLst>
          </a:prstGeom>
          <a:gradFill>
            <a:gsLst>
              <a:gs pos="50000">
                <a:srgbClr val="00B0F0">
                  <a:alpha val="70000"/>
                </a:srgbClr>
              </a:gs>
              <a:gs pos="100000">
                <a:srgbClr val="002060">
                  <a:alpha val="70000"/>
                </a:srgbClr>
              </a:gs>
            </a:gsLst>
            <a:lin ang="18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35011" y="1834077"/>
            <a:ext cx="649544" cy="1156132"/>
            <a:chOff x="1435011" y="2340238"/>
            <a:chExt cx="649544" cy="1156132"/>
          </a:xfrm>
        </p:grpSpPr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38781" y="2340277"/>
              <a:ext cx="645774" cy="115609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1" name="Parallelogram 100"/>
            <p:cNvSpPr/>
            <p:nvPr/>
          </p:nvSpPr>
          <p:spPr>
            <a:xfrm rot="16200000" flipV="1">
              <a:off x="1182015" y="2593234"/>
              <a:ext cx="1149137" cy="643146"/>
            </a:xfrm>
            <a:prstGeom prst="parallelogram">
              <a:avLst>
                <a:gd name="adj" fmla="val 40734"/>
              </a:avLst>
            </a:prstGeom>
            <a:noFill/>
            <a:ln w="9525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428968" y="1828159"/>
            <a:ext cx="2214150" cy="1155456"/>
            <a:chOff x="4819297" y="3165059"/>
            <a:chExt cx="3084593" cy="1609698"/>
          </a:xfrm>
        </p:grpSpPr>
        <p:sp>
          <p:nvSpPr>
            <p:cNvPr id="102" name="Freeform 683"/>
            <p:cNvSpPr/>
            <p:nvPr/>
          </p:nvSpPr>
          <p:spPr>
            <a:xfrm>
              <a:off x="4819297" y="4358493"/>
              <a:ext cx="3072837" cy="407103"/>
            </a:xfrm>
            <a:custGeom>
              <a:avLst/>
              <a:gdLst>
                <a:gd name="connsiteX0" fmla="*/ 0 w 1819275"/>
                <a:gd name="connsiteY0" fmla="*/ 185738 h 185738"/>
                <a:gd name="connsiteX1" fmla="*/ 411956 w 1819275"/>
                <a:gd name="connsiteY1" fmla="*/ 26194 h 185738"/>
                <a:gd name="connsiteX2" fmla="*/ 1819275 w 1819275"/>
                <a:gd name="connsiteY2" fmla="*/ 0 h 185738"/>
                <a:gd name="connsiteX3" fmla="*/ 1662112 w 1819275"/>
                <a:gd name="connsiteY3" fmla="*/ 64294 h 185738"/>
                <a:gd name="connsiteX4" fmla="*/ 0 w 1819275"/>
                <a:gd name="connsiteY4" fmla="*/ 185738 h 185738"/>
                <a:gd name="connsiteX0" fmla="*/ 0 w 1819275"/>
                <a:gd name="connsiteY0" fmla="*/ 185738 h 185738"/>
                <a:gd name="connsiteX1" fmla="*/ 411956 w 1819275"/>
                <a:gd name="connsiteY1" fmla="*/ 26194 h 185738"/>
                <a:gd name="connsiteX2" fmla="*/ 1819275 w 1819275"/>
                <a:gd name="connsiteY2" fmla="*/ 0 h 185738"/>
                <a:gd name="connsiteX3" fmla="*/ 1244797 w 1819275"/>
                <a:gd name="connsiteY3" fmla="*/ 64294 h 185738"/>
                <a:gd name="connsiteX4" fmla="*/ 0 w 1819275"/>
                <a:gd name="connsiteY4" fmla="*/ 185738 h 185738"/>
                <a:gd name="connsiteX0" fmla="*/ 0 w 1404134"/>
                <a:gd name="connsiteY0" fmla="*/ 187911 h 187911"/>
                <a:gd name="connsiteX1" fmla="*/ 411956 w 1404134"/>
                <a:gd name="connsiteY1" fmla="*/ 28367 h 187911"/>
                <a:gd name="connsiteX2" fmla="*/ 1404134 w 1404134"/>
                <a:gd name="connsiteY2" fmla="*/ 0 h 187911"/>
                <a:gd name="connsiteX3" fmla="*/ 1244797 w 1404134"/>
                <a:gd name="connsiteY3" fmla="*/ 66467 h 187911"/>
                <a:gd name="connsiteX4" fmla="*/ 0 w 1404134"/>
                <a:gd name="connsiteY4" fmla="*/ 187911 h 187911"/>
                <a:gd name="connsiteX0" fmla="*/ 0 w 1401961"/>
                <a:gd name="connsiteY0" fmla="*/ 185738 h 185738"/>
                <a:gd name="connsiteX1" fmla="*/ 411956 w 1401961"/>
                <a:gd name="connsiteY1" fmla="*/ 26194 h 185738"/>
                <a:gd name="connsiteX2" fmla="*/ 1401961 w 1401961"/>
                <a:gd name="connsiteY2" fmla="*/ 0 h 185738"/>
                <a:gd name="connsiteX3" fmla="*/ 1244797 w 1401961"/>
                <a:gd name="connsiteY3" fmla="*/ 64294 h 185738"/>
                <a:gd name="connsiteX4" fmla="*/ 0 w 1401961"/>
                <a:gd name="connsiteY4" fmla="*/ 185738 h 18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1961" h="185738">
                  <a:moveTo>
                    <a:pt x="0" y="185738"/>
                  </a:moveTo>
                  <a:lnTo>
                    <a:pt x="411956" y="26194"/>
                  </a:lnTo>
                  <a:lnTo>
                    <a:pt x="1401961" y="0"/>
                  </a:lnTo>
                  <a:lnTo>
                    <a:pt x="1244797" y="64294"/>
                  </a:lnTo>
                  <a:lnTo>
                    <a:pt x="0" y="1857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72000">
                  <a:srgbClr val="FFC000">
                    <a:alpha val="70000"/>
                  </a:srgbClr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3" name="Freeform 684"/>
            <p:cNvSpPr/>
            <p:nvPr/>
          </p:nvSpPr>
          <p:spPr>
            <a:xfrm>
              <a:off x="5719237" y="3165059"/>
              <a:ext cx="2174606" cy="1252622"/>
            </a:xfrm>
            <a:custGeom>
              <a:avLst/>
              <a:gdLst>
                <a:gd name="connsiteX0" fmla="*/ 0 w 1407318"/>
                <a:gd name="connsiteY0" fmla="*/ 0 h 571500"/>
                <a:gd name="connsiteX1" fmla="*/ 0 w 1407318"/>
                <a:gd name="connsiteY1" fmla="*/ 571500 h 571500"/>
                <a:gd name="connsiteX2" fmla="*/ 1407318 w 1407318"/>
                <a:gd name="connsiteY2" fmla="*/ 547687 h 571500"/>
                <a:gd name="connsiteX3" fmla="*/ 1407318 w 1407318"/>
                <a:gd name="connsiteY3" fmla="*/ 328612 h 571500"/>
                <a:gd name="connsiteX4" fmla="*/ 0 w 1407318"/>
                <a:gd name="connsiteY4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7318" h="571500">
                  <a:moveTo>
                    <a:pt x="0" y="0"/>
                  </a:moveTo>
                  <a:lnTo>
                    <a:pt x="0" y="571500"/>
                  </a:lnTo>
                  <a:lnTo>
                    <a:pt x="1407318" y="547687"/>
                  </a:lnTo>
                  <a:lnTo>
                    <a:pt x="1407318" y="32861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72000">
                  <a:srgbClr val="FFC000">
                    <a:alpha val="70000"/>
                  </a:srgbClr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4" name="Parallelogram 103"/>
            <p:cNvSpPr/>
            <p:nvPr/>
          </p:nvSpPr>
          <p:spPr>
            <a:xfrm rot="16200000" flipV="1">
              <a:off x="7421044" y="4021669"/>
              <a:ext cx="607471" cy="339987"/>
            </a:xfrm>
            <a:prstGeom prst="parallelogram">
              <a:avLst>
                <a:gd name="adj" fmla="val 40734"/>
              </a:avLst>
            </a:prstGeom>
            <a:solidFill>
              <a:srgbClr val="FFC000">
                <a:alpha val="70000"/>
              </a:srgbClr>
            </a:solidFill>
            <a:ln w="25400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5" name="Freeform 686"/>
            <p:cNvSpPr/>
            <p:nvPr/>
          </p:nvSpPr>
          <p:spPr>
            <a:xfrm>
              <a:off x="4826743" y="3168792"/>
              <a:ext cx="3077147" cy="856414"/>
            </a:xfrm>
            <a:custGeom>
              <a:avLst/>
              <a:gdLst>
                <a:gd name="connsiteX0" fmla="*/ 407194 w 1816894"/>
                <a:gd name="connsiteY0" fmla="*/ 0 h 392906"/>
                <a:gd name="connsiteX1" fmla="*/ 0 w 1816894"/>
                <a:gd name="connsiteY1" fmla="*/ 164306 h 392906"/>
                <a:gd name="connsiteX2" fmla="*/ 1659731 w 1816894"/>
                <a:gd name="connsiteY2" fmla="*/ 392906 h 392906"/>
                <a:gd name="connsiteX3" fmla="*/ 1816894 w 1816894"/>
                <a:gd name="connsiteY3" fmla="*/ 328612 h 392906"/>
                <a:gd name="connsiteX4" fmla="*/ 407194 w 1816894"/>
                <a:gd name="connsiteY4" fmla="*/ 0 h 392906"/>
                <a:gd name="connsiteX0" fmla="*/ 407194 w 1816894"/>
                <a:gd name="connsiteY0" fmla="*/ 0 h 390733"/>
                <a:gd name="connsiteX1" fmla="*/ 0 w 1816894"/>
                <a:gd name="connsiteY1" fmla="*/ 164306 h 390733"/>
                <a:gd name="connsiteX2" fmla="*/ 1238070 w 1816894"/>
                <a:gd name="connsiteY2" fmla="*/ 390733 h 390733"/>
                <a:gd name="connsiteX3" fmla="*/ 1816894 w 1816894"/>
                <a:gd name="connsiteY3" fmla="*/ 328612 h 390733"/>
                <a:gd name="connsiteX4" fmla="*/ 407194 w 1816894"/>
                <a:gd name="connsiteY4" fmla="*/ 0 h 390733"/>
                <a:gd name="connsiteX0" fmla="*/ 407194 w 1403927"/>
                <a:gd name="connsiteY0" fmla="*/ 0 h 390733"/>
                <a:gd name="connsiteX1" fmla="*/ 0 w 1403927"/>
                <a:gd name="connsiteY1" fmla="*/ 164306 h 390733"/>
                <a:gd name="connsiteX2" fmla="*/ 1238070 w 1403927"/>
                <a:gd name="connsiteY2" fmla="*/ 390733 h 390733"/>
                <a:gd name="connsiteX3" fmla="*/ 1403927 w 1403927"/>
                <a:gd name="connsiteY3" fmla="*/ 326438 h 390733"/>
                <a:gd name="connsiteX4" fmla="*/ 407194 w 1403927"/>
                <a:gd name="connsiteY4" fmla="*/ 0 h 39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3927" h="390733">
                  <a:moveTo>
                    <a:pt x="407194" y="0"/>
                  </a:moveTo>
                  <a:lnTo>
                    <a:pt x="0" y="164306"/>
                  </a:lnTo>
                  <a:lnTo>
                    <a:pt x="1238070" y="390733"/>
                  </a:lnTo>
                  <a:lnTo>
                    <a:pt x="1403927" y="326438"/>
                  </a:lnTo>
                  <a:lnTo>
                    <a:pt x="407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72000">
                  <a:srgbClr val="FFC000">
                    <a:alpha val="70000"/>
                  </a:srgbClr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6" name="Freeform 687"/>
            <p:cNvSpPr/>
            <p:nvPr/>
          </p:nvSpPr>
          <p:spPr>
            <a:xfrm>
              <a:off x="4819297" y="3532572"/>
              <a:ext cx="2734717" cy="1242185"/>
            </a:xfrm>
            <a:custGeom>
              <a:avLst/>
              <a:gdLst>
                <a:gd name="connsiteX0" fmla="*/ 0 w 1662112"/>
                <a:gd name="connsiteY0" fmla="*/ 566738 h 566738"/>
                <a:gd name="connsiteX1" fmla="*/ 1662112 w 1662112"/>
                <a:gd name="connsiteY1" fmla="*/ 442913 h 566738"/>
                <a:gd name="connsiteX2" fmla="*/ 1662112 w 1662112"/>
                <a:gd name="connsiteY2" fmla="*/ 228600 h 566738"/>
                <a:gd name="connsiteX3" fmla="*/ 0 w 1662112"/>
                <a:gd name="connsiteY3" fmla="*/ 0 h 566738"/>
                <a:gd name="connsiteX4" fmla="*/ 0 w 1662112"/>
                <a:gd name="connsiteY4" fmla="*/ 566738 h 56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2112" h="566738">
                  <a:moveTo>
                    <a:pt x="0" y="566738"/>
                  </a:moveTo>
                  <a:lnTo>
                    <a:pt x="1662112" y="442913"/>
                  </a:lnTo>
                  <a:lnTo>
                    <a:pt x="1662112" y="228600"/>
                  </a:lnTo>
                  <a:lnTo>
                    <a:pt x="0" y="0"/>
                  </a:lnTo>
                  <a:lnTo>
                    <a:pt x="0" y="5667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72000">
                  <a:srgbClr val="FFC000">
                    <a:alpha val="70000"/>
                  </a:srgbClr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251554" y="2347039"/>
            <a:ext cx="777628" cy="49898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3600" b="1" dirty="0" err="1">
                <a:solidFill>
                  <a:srgbClr val="0070C0"/>
                </a:solidFill>
                <a:latin typeface="Lucida Calligraphy" panose="03010101010101010101" pitchFamily="66" charset="0"/>
              </a:rPr>
              <a:t>I</a:t>
            </a:r>
            <a:r>
              <a:rPr lang="en-US" sz="3600" baseline="-25000" dirty="0" err="1">
                <a:solidFill>
                  <a:srgbClr val="0070C0"/>
                </a:solidFill>
                <a:latin typeface="Century Schoolbook" panose="02040604050505020304" pitchFamily="18" charset="0"/>
              </a:rPr>
              <a:t>in</a:t>
            </a:r>
            <a:endParaRPr lang="en-US" sz="3600" b="1" dirty="0">
              <a:solidFill>
                <a:srgbClr val="0070C0"/>
              </a:solidFill>
              <a:latin typeface="Lucida Calligraphy" panose="03010101010101010101" pitchFamily="66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265123" y="592670"/>
            <a:ext cx="903731" cy="1622965"/>
            <a:chOff x="5265123" y="1098831"/>
            <a:chExt cx="903731" cy="1622965"/>
          </a:xfrm>
        </p:grpSpPr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66506" y="1102265"/>
              <a:ext cx="902184" cy="1619531"/>
            </a:xfrm>
            <a:prstGeom prst="rect">
              <a:avLst/>
            </a:prstGeom>
          </p:spPr>
        </p:pic>
        <p:sp>
          <p:nvSpPr>
            <p:cNvPr id="122" name="Parallelogram 121"/>
            <p:cNvSpPr/>
            <p:nvPr/>
          </p:nvSpPr>
          <p:spPr>
            <a:xfrm rot="16200000" flipV="1">
              <a:off x="4909620" y="1454334"/>
              <a:ext cx="1614737" cy="903731"/>
            </a:xfrm>
            <a:prstGeom prst="parallelogram">
              <a:avLst>
                <a:gd name="adj" fmla="val 40734"/>
              </a:avLst>
            </a:prstGeom>
            <a:noFill/>
            <a:ln w="28575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9" name="Bent Arrow 710"/>
          <p:cNvSpPr/>
          <p:nvPr/>
        </p:nvSpPr>
        <p:spPr>
          <a:xfrm flipV="1">
            <a:off x="821637" y="1428022"/>
            <a:ext cx="711493" cy="1212308"/>
          </a:xfrm>
          <a:prstGeom prst="bentArrow">
            <a:avLst>
              <a:gd name="adj1" fmla="val 19203"/>
              <a:gd name="adj2" fmla="val 25000"/>
              <a:gd name="adj3" fmla="val 50000"/>
              <a:gd name="adj4" fmla="val 40594"/>
            </a:avLst>
          </a:prstGeom>
          <a:gradFill flip="none" rotWithShape="1">
            <a:gsLst>
              <a:gs pos="23000">
                <a:srgbClr val="00B0F0">
                  <a:alpha val="70000"/>
                </a:srgbClr>
              </a:gs>
              <a:gs pos="73000">
                <a:srgbClr val="002060">
                  <a:alpha val="70000"/>
                </a:srgbClr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149813" y="2157165"/>
            <a:ext cx="417703" cy="4989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3600" b="1" dirty="0">
                <a:solidFill>
                  <a:srgbClr val="7030A0"/>
                </a:solidFill>
                <a:latin typeface="Century Schoolbook" panose="02040604050505020304" pitchFamily="18" charset="0"/>
              </a:rPr>
              <a:t>p</a:t>
            </a:r>
          </a:p>
        </p:txBody>
      </p:sp>
      <p:sp>
        <p:nvSpPr>
          <p:cNvPr id="133" name="Bent Arrow 711"/>
          <p:cNvSpPr/>
          <p:nvPr/>
        </p:nvSpPr>
        <p:spPr>
          <a:xfrm rot="16200000" flipV="1">
            <a:off x="3443244" y="1830780"/>
            <a:ext cx="885021" cy="713900"/>
          </a:xfrm>
          <a:prstGeom prst="bentArrow">
            <a:avLst>
              <a:gd name="adj1" fmla="val 17352"/>
              <a:gd name="adj2" fmla="val 22419"/>
              <a:gd name="adj3" fmla="val 40936"/>
              <a:gd name="adj4" fmla="val 38487"/>
            </a:avLst>
          </a:prstGeom>
          <a:gradFill flip="none" rotWithShape="1">
            <a:gsLst>
              <a:gs pos="23000">
                <a:srgbClr val="CC00FF">
                  <a:alpha val="69804"/>
                </a:srgbClr>
              </a:gs>
              <a:gs pos="73000">
                <a:srgbClr val="360036">
                  <a:alpha val="69804"/>
                </a:srgbClr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Right Arrow 712"/>
          <p:cNvSpPr/>
          <p:nvPr/>
        </p:nvSpPr>
        <p:spPr>
          <a:xfrm>
            <a:off x="4632633" y="1284040"/>
            <a:ext cx="659807" cy="338377"/>
          </a:xfrm>
          <a:prstGeom prst="rightArrow">
            <a:avLst>
              <a:gd name="adj1" fmla="val 33913"/>
              <a:gd name="adj2" fmla="val 109115"/>
            </a:avLst>
          </a:prstGeom>
          <a:gradFill>
            <a:gsLst>
              <a:gs pos="50000">
                <a:srgbClr val="00B0F0">
                  <a:alpha val="70000"/>
                </a:srgbClr>
              </a:gs>
              <a:gs pos="100000">
                <a:srgbClr val="002060">
                  <a:alpha val="70000"/>
                </a:srgbClr>
              </a:gs>
            </a:gsLst>
            <a:lin ang="18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264441" y="591358"/>
            <a:ext cx="6095396" cy="1624277"/>
            <a:chOff x="5264441" y="591358"/>
            <a:chExt cx="6095396" cy="1624277"/>
          </a:xfrm>
        </p:grpSpPr>
        <p:grpSp>
          <p:nvGrpSpPr>
            <p:cNvPr id="3" name="Group 2"/>
            <p:cNvGrpSpPr/>
            <p:nvPr/>
          </p:nvGrpSpPr>
          <p:grpSpPr>
            <a:xfrm>
              <a:off x="5264441" y="591358"/>
              <a:ext cx="3111262" cy="1619850"/>
              <a:chOff x="6774581" y="643857"/>
              <a:chExt cx="2274998" cy="1184457"/>
            </a:xfrm>
            <a:gradFill>
              <a:gsLst>
                <a:gs pos="29000">
                  <a:srgbClr val="00B0F0">
                    <a:alpha val="50000"/>
                  </a:srgbClr>
                </a:gs>
                <a:gs pos="0">
                  <a:srgbClr val="00B0F0">
                    <a:alpha val="0"/>
                  </a:srgbClr>
                </a:gs>
                <a:gs pos="59000">
                  <a:srgbClr val="92D050">
                    <a:alpha val="70000"/>
                  </a:srgbClr>
                </a:gs>
                <a:gs pos="88000">
                  <a:srgbClr val="FFC000">
                    <a:alpha val="70000"/>
                  </a:srgbClr>
                </a:gs>
              </a:gsLst>
              <a:lin ang="0" scaled="1"/>
            </a:gradFill>
          </p:grpSpPr>
          <p:sp>
            <p:nvSpPr>
              <p:cNvPr id="123" name="Freeform 736"/>
              <p:cNvSpPr/>
              <p:nvPr/>
            </p:nvSpPr>
            <p:spPr>
              <a:xfrm>
                <a:off x="6774581" y="1526513"/>
                <a:ext cx="2266328" cy="300253"/>
              </a:xfrm>
              <a:custGeom>
                <a:avLst/>
                <a:gdLst>
                  <a:gd name="connsiteX0" fmla="*/ 0 w 1819275"/>
                  <a:gd name="connsiteY0" fmla="*/ 185738 h 185738"/>
                  <a:gd name="connsiteX1" fmla="*/ 411956 w 1819275"/>
                  <a:gd name="connsiteY1" fmla="*/ 26194 h 185738"/>
                  <a:gd name="connsiteX2" fmla="*/ 1819275 w 1819275"/>
                  <a:gd name="connsiteY2" fmla="*/ 0 h 185738"/>
                  <a:gd name="connsiteX3" fmla="*/ 1662112 w 1819275"/>
                  <a:gd name="connsiteY3" fmla="*/ 64294 h 185738"/>
                  <a:gd name="connsiteX4" fmla="*/ 0 w 1819275"/>
                  <a:gd name="connsiteY4" fmla="*/ 185738 h 185738"/>
                  <a:gd name="connsiteX0" fmla="*/ 0 w 1819275"/>
                  <a:gd name="connsiteY0" fmla="*/ 185738 h 185738"/>
                  <a:gd name="connsiteX1" fmla="*/ 411956 w 1819275"/>
                  <a:gd name="connsiteY1" fmla="*/ 26194 h 185738"/>
                  <a:gd name="connsiteX2" fmla="*/ 1819275 w 1819275"/>
                  <a:gd name="connsiteY2" fmla="*/ 0 h 185738"/>
                  <a:gd name="connsiteX3" fmla="*/ 1244797 w 1819275"/>
                  <a:gd name="connsiteY3" fmla="*/ 64294 h 185738"/>
                  <a:gd name="connsiteX4" fmla="*/ 0 w 1819275"/>
                  <a:gd name="connsiteY4" fmla="*/ 185738 h 185738"/>
                  <a:gd name="connsiteX0" fmla="*/ 0 w 1404134"/>
                  <a:gd name="connsiteY0" fmla="*/ 187911 h 187911"/>
                  <a:gd name="connsiteX1" fmla="*/ 411956 w 1404134"/>
                  <a:gd name="connsiteY1" fmla="*/ 28367 h 187911"/>
                  <a:gd name="connsiteX2" fmla="*/ 1404134 w 1404134"/>
                  <a:gd name="connsiteY2" fmla="*/ 0 h 187911"/>
                  <a:gd name="connsiteX3" fmla="*/ 1244797 w 1404134"/>
                  <a:gd name="connsiteY3" fmla="*/ 66467 h 187911"/>
                  <a:gd name="connsiteX4" fmla="*/ 0 w 1404134"/>
                  <a:gd name="connsiteY4" fmla="*/ 187911 h 187911"/>
                  <a:gd name="connsiteX0" fmla="*/ 0 w 1401961"/>
                  <a:gd name="connsiteY0" fmla="*/ 185738 h 185738"/>
                  <a:gd name="connsiteX1" fmla="*/ 411956 w 1401961"/>
                  <a:gd name="connsiteY1" fmla="*/ 26194 h 185738"/>
                  <a:gd name="connsiteX2" fmla="*/ 1401961 w 1401961"/>
                  <a:gd name="connsiteY2" fmla="*/ 0 h 185738"/>
                  <a:gd name="connsiteX3" fmla="*/ 1244797 w 1401961"/>
                  <a:gd name="connsiteY3" fmla="*/ 64294 h 185738"/>
                  <a:gd name="connsiteX4" fmla="*/ 0 w 1401961"/>
                  <a:gd name="connsiteY4" fmla="*/ 185738 h 185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1961" h="185738">
                    <a:moveTo>
                      <a:pt x="0" y="185738"/>
                    </a:moveTo>
                    <a:lnTo>
                      <a:pt x="411956" y="26194"/>
                    </a:lnTo>
                    <a:lnTo>
                      <a:pt x="1401961" y="0"/>
                    </a:lnTo>
                    <a:lnTo>
                      <a:pt x="1244797" y="64294"/>
                    </a:lnTo>
                    <a:lnTo>
                      <a:pt x="0" y="185738"/>
                    </a:lnTo>
                    <a:close/>
                  </a:path>
                </a:pathLst>
              </a:custGeom>
              <a:grpFill/>
              <a:ln w="25400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 737"/>
              <p:cNvSpPr/>
              <p:nvPr/>
            </p:nvSpPr>
            <p:spPr>
              <a:xfrm>
                <a:off x="7438319" y="646314"/>
                <a:ext cx="1603850" cy="923854"/>
              </a:xfrm>
              <a:custGeom>
                <a:avLst/>
                <a:gdLst>
                  <a:gd name="connsiteX0" fmla="*/ 0 w 1407318"/>
                  <a:gd name="connsiteY0" fmla="*/ 0 h 571500"/>
                  <a:gd name="connsiteX1" fmla="*/ 0 w 1407318"/>
                  <a:gd name="connsiteY1" fmla="*/ 571500 h 571500"/>
                  <a:gd name="connsiteX2" fmla="*/ 1407318 w 1407318"/>
                  <a:gd name="connsiteY2" fmla="*/ 547687 h 571500"/>
                  <a:gd name="connsiteX3" fmla="*/ 1407318 w 1407318"/>
                  <a:gd name="connsiteY3" fmla="*/ 328612 h 571500"/>
                  <a:gd name="connsiteX4" fmla="*/ 0 w 1407318"/>
                  <a:gd name="connsiteY4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7318" h="571500">
                    <a:moveTo>
                      <a:pt x="0" y="0"/>
                    </a:moveTo>
                    <a:lnTo>
                      <a:pt x="0" y="571500"/>
                    </a:lnTo>
                    <a:lnTo>
                      <a:pt x="1407318" y="547687"/>
                    </a:lnTo>
                    <a:lnTo>
                      <a:pt x="1407318" y="3286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5400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Parallelogram 124"/>
              <p:cNvSpPr/>
              <p:nvPr/>
            </p:nvSpPr>
            <p:spPr>
              <a:xfrm rot="16200000" flipV="1">
                <a:off x="8698937" y="1269609"/>
                <a:ext cx="448032" cy="250752"/>
              </a:xfrm>
              <a:prstGeom prst="parallelogram">
                <a:avLst>
                  <a:gd name="adj" fmla="val 40734"/>
                </a:avLst>
              </a:prstGeom>
              <a:grpFill/>
              <a:ln w="25400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 739"/>
              <p:cNvSpPr/>
              <p:nvPr/>
            </p:nvSpPr>
            <p:spPr>
              <a:xfrm>
                <a:off x="6780073" y="643857"/>
                <a:ext cx="2269506" cy="631637"/>
              </a:xfrm>
              <a:custGeom>
                <a:avLst/>
                <a:gdLst>
                  <a:gd name="connsiteX0" fmla="*/ 407194 w 1816894"/>
                  <a:gd name="connsiteY0" fmla="*/ 0 h 392906"/>
                  <a:gd name="connsiteX1" fmla="*/ 0 w 1816894"/>
                  <a:gd name="connsiteY1" fmla="*/ 164306 h 392906"/>
                  <a:gd name="connsiteX2" fmla="*/ 1659731 w 1816894"/>
                  <a:gd name="connsiteY2" fmla="*/ 392906 h 392906"/>
                  <a:gd name="connsiteX3" fmla="*/ 1816894 w 1816894"/>
                  <a:gd name="connsiteY3" fmla="*/ 328612 h 392906"/>
                  <a:gd name="connsiteX4" fmla="*/ 407194 w 1816894"/>
                  <a:gd name="connsiteY4" fmla="*/ 0 h 392906"/>
                  <a:gd name="connsiteX0" fmla="*/ 407194 w 1816894"/>
                  <a:gd name="connsiteY0" fmla="*/ 0 h 390733"/>
                  <a:gd name="connsiteX1" fmla="*/ 0 w 1816894"/>
                  <a:gd name="connsiteY1" fmla="*/ 164306 h 390733"/>
                  <a:gd name="connsiteX2" fmla="*/ 1238070 w 1816894"/>
                  <a:gd name="connsiteY2" fmla="*/ 390733 h 390733"/>
                  <a:gd name="connsiteX3" fmla="*/ 1816894 w 1816894"/>
                  <a:gd name="connsiteY3" fmla="*/ 328612 h 390733"/>
                  <a:gd name="connsiteX4" fmla="*/ 407194 w 1816894"/>
                  <a:gd name="connsiteY4" fmla="*/ 0 h 390733"/>
                  <a:gd name="connsiteX0" fmla="*/ 407194 w 1403927"/>
                  <a:gd name="connsiteY0" fmla="*/ 0 h 390733"/>
                  <a:gd name="connsiteX1" fmla="*/ 0 w 1403927"/>
                  <a:gd name="connsiteY1" fmla="*/ 164306 h 390733"/>
                  <a:gd name="connsiteX2" fmla="*/ 1238070 w 1403927"/>
                  <a:gd name="connsiteY2" fmla="*/ 390733 h 390733"/>
                  <a:gd name="connsiteX3" fmla="*/ 1403927 w 1403927"/>
                  <a:gd name="connsiteY3" fmla="*/ 326438 h 390733"/>
                  <a:gd name="connsiteX4" fmla="*/ 407194 w 1403927"/>
                  <a:gd name="connsiteY4" fmla="*/ 0 h 39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927" h="390733">
                    <a:moveTo>
                      <a:pt x="407194" y="0"/>
                    </a:moveTo>
                    <a:lnTo>
                      <a:pt x="0" y="164306"/>
                    </a:lnTo>
                    <a:lnTo>
                      <a:pt x="1238070" y="390733"/>
                    </a:lnTo>
                    <a:lnTo>
                      <a:pt x="1403927" y="326438"/>
                    </a:lnTo>
                    <a:lnTo>
                      <a:pt x="407194" y="0"/>
                    </a:lnTo>
                    <a:close/>
                  </a:path>
                </a:pathLst>
              </a:custGeom>
              <a:grpFill/>
              <a:ln w="25400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 740"/>
              <p:cNvSpPr/>
              <p:nvPr/>
            </p:nvSpPr>
            <p:spPr>
              <a:xfrm>
                <a:off x="6774581" y="912158"/>
                <a:ext cx="2016952" cy="916156"/>
              </a:xfrm>
              <a:custGeom>
                <a:avLst/>
                <a:gdLst>
                  <a:gd name="connsiteX0" fmla="*/ 0 w 1662112"/>
                  <a:gd name="connsiteY0" fmla="*/ 566738 h 566738"/>
                  <a:gd name="connsiteX1" fmla="*/ 1662112 w 1662112"/>
                  <a:gd name="connsiteY1" fmla="*/ 442913 h 566738"/>
                  <a:gd name="connsiteX2" fmla="*/ 1662112 w 1662112"/>
                  <a:gd name="connsiteY2" fmla="*/ 228600 h 566738"/>
                  <a:gd name="connsiteX3" fmla="*/ 0 w 1662112"/>
                  <a:gd name="connsiteY3" fmla="*/ 0 h 566738"/>
                  <a:gd name="connsiteX4" fmla="*/ 0 w 1662112"/>
                  <a:gd name="connsiteY4" fmla="*/ 566738 h 566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2112" h="566738">
                    <a:moveTo>
                      <a:pt x="0" y="566738"/>
                    </a:moveTo>
                    <a:lnTo>
                      <a:pt x="1662112" y="442913"/>
                    </a:lnTo>
                    <a:lnTo>
                      <a:pt x="1662112" y="228600"/>
                    </a:lnTo>
                    <a:lnTo>
                      <a:pt x="0" y="0"/>
                    </a:lnTo>
                    <a:lnTo>
                      <a:pt x="0" y="566738"/>
                    </a:lnTo>
                    <a:close/>
                  </a:path>
                </a:pathLst>
              </a:custGeom>
              <a:grpFill/>
              <a:ln w="25400">
                <a:solidFill>
                  <a:schemeClr val="tx1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0" name="Right Arrow 111"/>
            <p:cNvSpPr/>
            <p:nvPr/>
          </p:nvSpPr>
          <p:spPr>
            <a:xfrm>
              <a:off x="9544405" y="1428022"/>
              <a:ext cx="700198" cy="359092"/>
            </a:xfrm>
            <a:prstGeom prst="rightArrow">
              <a:avLst>
                <a:gd name="adj1" fmla="val 33913"/>
                <a:gd name="adj2" fmla="val 109115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70000"/>
                  </a:schemeClr>
                </a:gs>
                <a:gs pos="83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Rounded Rectangle 101"/>
            <p:cNvSpPr/>
            <p:nvPr/>
          </p:nvSpPr>
          <p:spPr>
            <a:xfrm>
              <a:off x="10046666" y="1156682"/>
              <a:ext cx="1313171" cy="834272"/>
            </a:xfrm>
            <a:prstGeom prst="roundRect">
              <a:avLst/>
            </a:prstGeom>
            <a:noFill/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cat</a:t>
              </a:r>
            </a:p>
          </p:txBody>
        </p:sp>
        <p:sp>
          <p:nvSpPr>
            <p:cNvPr id="135" name="Right Arrow 111"/>
            <p:cNvSpPr/>
            <p:nvPr/>
          </p:nvSpPr>
          <p:spPr>
            <a:xfrm>
              <a:off x="8200494" y="1428022"/>
              <a:ext cx="861463" cy="359092"/>
            </a:xfrm>
            <a:prstGeom prst="rightArrow">
              <a:avLst>
                <a:gd name="adj1" fmla="val 33913"/>
                <a:gd name="adj2" fmla="val 109115"/>
              </a:avLst>
            </a:prstGeom>
            <a:gradFill flip="none" rotWithShape="1">
              <a:gsLst>
                <a:gs pos="0">
                  <a:schemeClr val="bg1">
                    <a:lumMod val="75000"/>
                    <a:alpha val="70000"/>
                  </a:schemeClr>
                </a:gs>
                <a:gs pos="83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2" name="Group 191"/>
            <p:cNvGrpSpPr/>
            <p:nvPr/>
          </p:nvGrpSpPr>
          <p:grpSpPr>
            <a:xfrm>
              <a:off x="9131515" y="975978"/>
              <a:ext cx="341306" cy="1239657"/>
              <a:chOff x="4169365" y="5386388"/>
              <a:chExt cx="236633" cy="859474"/>
            </a:xfrm>
            <a:solidFill>
              <a:srgbClr val="FF9900">
                <a:alpha val="69804"/>
              </a:srgbClr>
            </a:solidFill>
          </p:grpSpPr>
          <p:sp>
            <p:nvSpPr>
              <p:cNvPr id="193" name="Parallelogram 192"/>
              <p:cNvSpPr/>
              <p:nvPr/>
            </p:nvSpPr>
            <p:spPr>
              <a:xfrm rot="16200000" flipV="1">
                <a:off x="3793857" y="5764866"/>
                <a:ext cx="852857" cy="100661"/>
              </a:xfrm>
              <a:prstGeom prst="parallelogram">
                <a:avLst>
                  <a:gd name="adj" fmla="val 73148"/>
                </a:avLst>
              </a:prstGeom>
              <a:grpFill/>
              <a:ln w="2540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Parallelogram 193"/>
              <p:cNvSpPr/>
              <p:nvPr/>
            </p:nvSpPr>
            <p:spPr>
              <a:xfrm>
                <a:off x="4169365" y="6172426"/>
                <a:ext cx="235948" cy="73436"/>
              </a:xfrm>
              <a:prstGeom prst="parallelogram">
                <a:avLst>
                  <a:gd name="adj" fmla="val 135588"/>
                </a:avLst>
              </a:prstGeom>
              <a:grpFill/>
              <a:ln w="2540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4270064" y="5392427"/>
                <a:ext cx="135934" cy="780243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Parallelogram 195"/>
              <p:cNvSpPr/>
              <p:nvPr/>
            </p:nvSpPr>
            <p:spPr>
              <a:xfrm>
                <a:off x="4169365" y="5386388"/>
                <a:ext cx="235948" cy="73436"/>
              </a:xfrm>
              <a:prstGeom prst="parallelogram">
                <a:avLst>
                  <a:gd name="adj" fmla="val 135588"/>
                </a:avLst>
              </a:prstGeom>
              <a:grpFill/>
              <a:ln w="2540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4169366" y="5463839"/>
                <a:ext cx="135934" cy="780243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Parallelogram 197"/>
              <p:cNvSpPr/>
              <p:nvPr/>
            </p:nvSpPr>
            <p:spPr>
              <a:xfrm rot="16200000" flipV="1">
                <a:off x="3928554" y="5764866"/>
                <a:ext cx="852857" cy="100661"/>
              </a:xfrm>
              <a:prstGeom prst="parallelogram">
                <a:avLst>
                  <a:gd name="adj" fmla="val 73148"/>
                </a:avLst>
              </a:prstGeom>
              <a:grpFill/>
              <a:ln w="25400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3" name="Rounded Rectangle 101"/>
          <p:cNvSpPr/>
          <p:nvPr/>
        </p:nvSpPr>
        <p:spPr>
          <a:xfrm>
            <a:off x="1281900" y="2985146"/>
            <a:ext cx="2535720" cy="521070"/>
          </a:xfrm>
          <a:prstGeom prst="roundRect">
            <a:avLst>
              <a:gd name="adj" fmla="val 38048"/>
            </a:avLst>
          </a:prstGeom>
          <a:noFill/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geometric predictor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356068" y="2297558"/>
            <a:ext cx="863568" cy="49898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3600" b="1" dirty="0" err="1">
                <a:solidFill>
                  <a:srgbClr val="0070C0"/>
                </a:solidFill>
                <a:latin typeface="Lucida Calligraphy" panose="03010101010101010101" pitchFamily="66" charset="0"/>
              </a:rPr>
              <a:t>I</a:t>
            </a:r>
            <a:r>
              <a:rPr lang="en-US" sz="3600" baseline="-25000" dirty="0" err="1">
                <a:solidFill>
                  <a:srgbClr val="0070C0"/>
                </a:solidFill>
                <a:latin typeface="Century Schoolbook" panose="02040604050505020304" pitchFamily="18" charset="0"/>
              </a:rPr>
              <a:t>out</a:t>
            </a:r>
            <a:endParaRPr lang="en-US" sz="3600" b="1" dirty="0">
              <a:solidFill>
                <a:srgbClr val="0070C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378" name="Rounded Rectangle 101"/>
          <p:cNvSpPr/>
          <p:nvPr/>
        </p:nvSpPr>
        <p:spPr>
          <a:xfrm>
            <a:off x="902440" y="3995835"/>
            <a:ext cx="9410048" cy="1416417"/>
          </a:xfrm>
          <a:prstGeom prst="roundRect">
            <a:avLst>
              <a:gd name="adj" fmla="val 38048"/>
            </a:avLst>
          </a:prstGeom>
          <a:noFill/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Spatial Transformer Networks</a:t>
            </a:r>
          </a:p>
        </p:txBody>
      </p:sp>
      <p:sp>
        <p:nvSpPr>
          <p:cNvPr id="379" name="TextBox 378"/>
          <p:cNvSpPr txBox="1"/>
          <p:nvPr/>
        </p:nvSpPr>
        <p:spPr>
          <a:xfrm>
            <a:off x="3058529" y="6412666"/>
            <a:ext cx="509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 err="1"/>
              <a:t>Jaderberg</a:t>
            </a:r>
            <a:r>
              <a:rPr lang="en-US" sz="1400" dirty="0"/>
              <a:t> et al. "Spatial Transformer Networks." </a:t>
            </a:r>
            <a:r>
              <a:rPr lang="en-US" sz="1400" i="1" dirty="0"/>
              <a:t>NIPS</a:t>
            </a:r>
            <a:r>
              <a:rPr lang="en-US" sz="1400" dirty="0"/>
              <a:t> 2015.</a:t>
            </a:r>
          </a:p>
        </p:txBody>
      </p:sp>
      <p:sp>
        <p:nvSpPr>
          <p:cNvPr id="380" name="Rounded Rectangle 101"/>
          <p:cNvSpPr/>
          <p:nvPr/>
        </p:nvSpPr>
        <p:spPr>
          <a:xfrm>
            <a:off x="374934" y="5036318"/>
            <a:ext cx="10510780" cy="803396"/>
          </a:xfrm>
          <a:prstGeom prst="roundRect">
            <a:avLst>
              <a:gd name="adj" fmla="val 38048"/>
            </a:avLst>
          </a:prstGeom>
          <a:noFill/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0066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resolves</a:t>
            </a:r>
            <a:r>
              <a:rPr lang="en-US" sz="3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spatial variations instead of </a:t>
            </a:r>
            <a:r>
              <a:rPr lang="en-US" sz="30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tolerating</a:t>
            </a:r>
            <a:r>
              <a:rPr lang="en-US" sz="3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them.</a:t>
            </a:r>
          </a:p>
        </p:txBody>
      </p:sp>
      <p:sp>
        <p:nvSpPr>
          <p:cNvPr id="383" name="Rectangle 13"/>
          <p:cNvSpPr/>
          <p:nvPr/>
        </p:nvSpPr>
        <p:spPr>
          <a:xfrm>
            <a:off x="202468" y="192203"/>
            <a:ext cx="10963905" cy="3378200"/>
          </a:xfrm>
          <a:custGeom>
            <a:avLst/>
            <a:gdLst>
              <a:gd name="connsiteX0" fmla="*/ 0 w 5811470"/>
              <a:gd name="connsiteY0" fmla="*/ 0 h 2945501"/>
              <a:gd name="connsiteX1" fmla="*/ 5811470 w 5811470"/>
              <a:gd name="connsiteY1" fmla="*/ 0 h 2945501"/>
              <a:gd name="connsiteX2" fmla="*/ 5811470 w 5811470"/>
              <a:gd name="connsiteY2" fmla="*/ 2945501 h 2945501"/>
              <a:gd name="connsiteX3" fmla="*/ 0 w 5811470"/>
              <a:gd name="connsiteY3" fmla="*/ 2945501 h 2945501"/>
              <a:gd name="connsiteX4" fmla="*/ 0 w 5811470"/>
              <a:gd name="connsiteY4" fmla="*/ 0 h 2945501"/>
              <a:gd name="connsiteX0" fmla="*/ 0 w 5811470"/>
              <a:gd name="connsiteY0" fmla="*/ 0 h 2945501"/>
              <a:gd name="connsiteX1" fmla="*/ 5811470 w 5811470"/>
              <a:gd name="connsiteY1" fmla="*/ 0 h 2945501"/>
              <a:gd name="connsiteX2" fmla="*/ 5530117 w 5811470"/>
              <a:gd name="connsiteY2" fmla="*/ 2851716 h 2945501"/>
              <a:gd name="connsiteX3" fmla="*/ 0 w 5811470"/>
              <a:gd name="connsiteY3" fmla="*/ 2945501 h 2945501"/>
              <a:gd name="connsiteX4" fmla="*/ 0 w 5811470"/>
              <a:gd name="connsiteY4" fmla="*/ 0 h 2945501"/>
              <a:gd name="connsiteX0" fmla="*/ 0 w 6397624"/>
              <a:gd name="connsiteY0" fmla="*/ 0 h 2945501"/>
              <a:gd name="connsiteX1" fmla="*/ 6397624 w 6397624"/>
              <a:gd name="connsiteY1" fmla="*/ 70338 h 2945501"/>
              <a:gd name="connsiteX2" fmla="*/ 5530117 w 6397624"/>
              <a:gd name="connsiteY2" fmla="*/ 2851716 h 2945501"/>
              <a:gd name="connsiteX3" fmla="*/ 0 w 6397624"/>
              <a:gd name="connsiteY3" fmla="*/ 2945501 h 2945501"/>
              <a:gd name="connsiteX4" fmla="*/ 0 w 6397624"/>
              <a:gd name="connsiteY4" fmla="*/ 0 h 2945501"/>
              <a:gd name="connsiteX0" fmla="*/ 0 w 6414282"/>
              <a:gd name="connsiteY0" fmla="*/ 0 h 2945501"/>
              <a:gd name="connsiteX1" fmla="*/ 6397624 w 6414282"/>
              <a:gd name="connsiteY1" fmla="*/ 70338 h 2945501"/>
              <a:gd name="connsiteX2" fmla="*/ 6414282 w 6414282"/>
              <a:gd name="connsiteY2" fmla="*/ 2873863 h 2945501"/>
              <a:gd name="connsiteX3" fmla="*/ 0 w 6414282"/>
              <a:gd name="connsiteY3" fmla="*/ 2945501 h 2945501"/>
              <a:gd name="connsiteX4" fmla="*/ 0 w 6414282"/>
              <a:gd name="connsiteY4" fmla="*/ 0 h 2945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4282" h="2945501">
                <a:moveTo>
                  <a:pt x="0" y="0"/>
                </a:moveTo>
                <a:lnTo>
                  <a:pt x="6397624" y="70338"/>
                </a:lnTo>
                <a:cubicBezTo>
                  <a:pt x="6403177" y="1004846"/>
                  <a:pt x="6408729" y="1939355"/>
                  <a:pt x="6414282" y="2873863"/>
                </a:cubicBezTo>
                <a:lnTo>
                  <a:pt x="0" y="29455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3550722" y="1686296"/>
            <a:ext cx="795647" cy="3859481"/>
          </a:xfrm>
          <a:prstGeom prst="line">
            <a:avLst/>
          </a:prstGeom>
          <a:ln w="38100">
            <a:solidFill>
              <a:srgbClr val="FF0000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/>
          <p:cNvCxnSpPr/>
          <p:nvPr/>
        </p:nvCxnSpPr>
        <p:spPr>
          <a:xfrm>
            <a:off x="4607626" y="1235034"/>
            <a:ext cx="3135086" cy="2232561"/>
          </a:xfrm>
          <a:prstGeom prst="line">
            <a:avLst/>
          </a:prstGeom>
          <a:ln w="38100">
            <a:solidFill>
              <a:srgbClr val="FF0000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688"/>
          <p:cNvSpPr/>
          <p:nvPr/>
        </p:nvSpPr>
        <p:spPr>
          <a:xfrm>
            <a:off x="3546189" y="1189504"/>
            <a:ext cx="1060600" cy="55571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warp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028004" y="3345352"/>
            <a:ext cx="6332438" cy="3221599"/>
            <a:chOff x="3011181" y="7124699"/>
            <a:chExt cx="6332438" cy="3221599"/>
          </a:xfrm>
        </p:grpSpPr>
        <p:sp>
          <p:nvSpPr>
            <p:cNvPr id="112" name="TextBox 111"/>
            <p:cNvSpPr txBox="1"/>
            <p:nvPr/>
          </p:nvSpPr>
          <p:spPr>
            <a:xfrm>
              <a:off x="8480051" y="7655474"/>
              <a:ext cx="863568" cy="498981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4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3600" b="1" dirty="0" err="1">
                  <a:solidFill>
                    <a:srgbClr val="0070C0"/>
                  </a:solidFill>
                  <a:latin typeface="Lucida Calligraphy" panose="03010101010101010101" pitchFamily="66" charset="0"/>
                </a:rPr>
                <a:t>I</a:t>
              </a:r>
              <a:r>
                <a:rPr lang="en-US" sz="3600" baseline="-25000" dirty="0" err="1">
                  <a:solidFill>
                    <a:srgbClr val="0070C0"/>
                  </a:solidFill>
                  <a:latin typeface="Century Schoolbook" panose="02040604050505020304" pitchFamily="18" charset="0"/>
                </a:rPr>
                <a:t>out</a:t>
              </a:r>
              <a:endParaRPr lang="en-US" sz="3600" b="1" dirty="0">
                <a:solidFill>
                  <a:srgbClr val="0070C0"/>
                </a:solidFill>
                <a:latin typeface="Lucida Calligraphy" panose="03010101010101010101" pitchFamily="66" charset="0"/>
              </a:endParaRPr>
            </a:p>
          </p:txBody>
        </p:sp>
        <p:sp>
          <p:nvSpPr>
            <p:cNvPr id="50" name="Rounded Rectangle 688"/>
            <p:cNvSpPr/>
            <p:nvPr/>
          </p:nvSpPr>
          <p:spPr>
            <a:xfrm>
              <a:off x="4333875" y="7124699"/>
              <a:ext cx="3505200" cy="2521359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280119" y="9847317"/>
              <a:ext cx="417703" cy="498981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4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3600" b="1" dirty="0">
                  <a:solidFill>
                    <a:srgbClr val="7030A0"/>
                  </a:solidFill>
                  <a:latin typeface="Century Schoolbook" panose="02040604050505020304" pitchFamily="18" charset="0"/>
                </a:rPr>
                <a:t>p</a:t>
              </a:r>
            </a:p>
          </p:txBody>
        </p:sp>
        <p:sp>
          <p:nvSpPr>
            <p:cNvPr id="51" name="Right Arrow 712"/>
            <p:cNvSpPr/>
            <p:nvPr/>
          </p:nvSpPr>
          <p:spPr>
            <a:xfrm>
              <a:off x="3742377" y="7649948"/>
              <a:ext cx="2901254" cy="497332"/>
            </a:xfrm>
            <a:prstGeom prst="rightArrow">
              <a:avLst>
                <a:gd name="adj1" fmla="val 43489"/>
                <a:gd name="adj2" fmla="val 62719"/>
              </a:avLst>
            </a:prstGeom>
            <a:gradFill>
              <a:gsLst>
                <a:gs pos="50000">
                  <a:srgbClr val="00B0F0">
                    <a:alpha val="70000"/>
                  </a:srgbClr>
                </a:gs>
                <a:gs pos="100000">
                  <a:srgbClr val="002060">
                    <a:alpha val="70000"/>
                  </a:srgbClr>
                </a:gs>
              </a:gsLst>
              <a:lin ang="180000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Right Arrow 712"/>
            <p:cNvSpPr/>
            <p:nvPr/>
          </p:nvSpPr>
          <p:spPr>
            <a:xfrm>
              <a:off x="6063243" y="8785927"/>
              <a:ext cx="455612" cy="176544"/>
            </a:xfrm>
            <a:prstGeom prst="rightArrow">
              <a:avLst>
                <a:gd name="adj1" fmla="val 33913"/>
                <a:gd name="adj2" fmla="val 109115"/>
              </a:avLst>
            </a:prstGeom>
            <a:gradFill>
              <a:gsLst>
                <a:gs pos="50000">
                  <a:schemeClr val="bg1">
                    <a:lumMod val="65000"/>
                  </a:schemeClr>
                </a:gs>
                <a:gs pos="100000">
                  <a:schemeClr val="tx1">
                    <a:alpha val="70000"/>
                  </a:schemeClr>
                </a:gs>
              </a:gsLst>
              <a:lin ang="180000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lowchart: Summing Junction 7"/>
            <p:cNvSpPr/>
            <p:nvPr/>
          </p:nvSpPr>
          <p:spPr>
            <a:xfrm>
              <a:off x="6691891" y="7674363"/>
              <a:ext cx="428844" cy="428844"/>
            </a:xfrm>
            <a:prstGeom prst="flowChartSummingJunction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712"/>
            <p:cNvSpPr/>
            <p:nvPr/>
          </p:nvSpPr>
          <p:spPr>
            <a:xfrm>
              <a:off x="7177031" y="7649948"/>
              <a:ext cx="1290694" cy="497332"/>
            </a:xfrm>
            <a:prstGeom prst="rightArrow">
              <a:avLst>
                <a:gd name="adj1" fmla="val 43489"/>
                <a:gd name="adj2" fmla="val 62719"/>
              </a:avLst>
            </a:prstGeom>
            <a:gradFill>
              <a:gsLst>
                <a:gs pos="50000">
                  <a:srgbClr val="00B0F0">
                    <a:alpha val="70000"/>
                  </a:srgbClr>
                </a:gs>
                <a:gs pos="100000">
                  <a:srgbClr val="002060">
                    <a:alpha val="70000"/>
                  </a:srgbClr>
                </a:gs>
              </a:gsLst>
              <a:lin ang="180000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Right Arrow 712"/>
            <p:cNvSpPr/>
            <p:nvPr/>
          </p:nvSpPr>
          <p:spPr>
            <a:xfrm rot="16200000">
              <a:off x="6682693" y="8268039"/>
              <a:ext cx="441905" cy="176544"/>
            </a:xfrm>
            <a:prstGeom prst="rightArrow">
              <a:avLst>
                <a:gd name="adj1" fmla="val 33913"/>
                <a:gd name="adj2" fmla="val 109115"/>
              </a:avLst>
            </a:prstGeom>
            <a:gradFill>
              <a:gsLst>
                <a:gs pos="50000">
                  <a:schemeClr val="bg1">
                    <a:lumMod val="65000"/>
                  </a:schemeClr>
                </a:gs>
                <a:gs pos="100000">
                  <a:schemeClr val="tx1">
                    <a:alpha val="70000"/>
                  </a:schemeClr>
                </a:gs>
              </a:gsLst>
              <a:lin ang="180000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Rounded Rectangle 101"/>
            <p:cNvSpPr/>
            <p:nvPr/>
          </p:nvSpPr>
          <p:spPr>
            <a:xfrm>
              <a:off x="6214739" y="7254257"/>
              <a:ext cx="1354952" cy="356242"/>
            </a:xfrm>
            <a:prstGeom prst="roundRect">
              <a:avLst>
                <a:gd name="adj" fmla="val 38048"/>
              </a:avLst>
            </a:prstGeom>
            <a:noFill/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sampler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1181" y="7661186"/>
              <a:ext cx="777628" cy="49898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4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3600" b="1" dirty="0" err="1">
                  <a:solidFill>
                    <a:srgbClr val="0070C0"/>
                  </a:solidFill>
                  <a:latin typeface="Lucida Calligraphy" panose="03010101010101010101" pitchFamily="66" charset="0"/>
                </a:rPr>
                <a:t>I</a:t>
              </a:r>
              <a:r>
                <a:rPr lang="en-US" sz="3600" baseline="-25000" dirty="0" err="1">
                  <a:solidFill>
                    <a:srgbClr val="0070C0"/>
                  </a:solidFill>
                  <a:latin typeface="Century Schoolbook" panose="02040604050505020304" pitchFamily="18" charset="0"/>
                </a:rPr>
                <a:t>in</a:t>
              </a:r>
              <a:endParaRPr lang="en-US" sz="3600" b="1" dirty="0">
                <a:solidFill>
                  <a:srgbClr val="0070C0"/>
                </a:solidFill>
                <a:latin typeface="Lucida Calligraphy" panose="03010101010101010101" pitchFamily="66" charset="0"/>
              </a:endParaRPr>
            </a:p>
          </p:txBody>
        </p:sp>
        <p:sp>
          <p:nvSpPr>
            <p:cNvPr id="62" name="Rounded Rectangle 688"/>
            <p:cNvSpPr/>
            <p:nvPr/>
          </p:nvSpPr>
          <p:spPr>
            <a:xfrm>
              <a:off x="4772025" y="8456383"/>
              <a:ext cx="1300176" cy="659042"/>
            </a:xfrm>
            <a:prstGeom prst="roundRect">
              <a:avLst/>
            </a:prstGeom>
            <a:solidFill>
              <a:schemeClr val="bg1"/>
            </a:solidFill>
            <a:ln w="38100" cmpd="dbl">
              <a:solidFill>
                <a:srgbClr val="9900C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grid generator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6464742" y="8608765"/>
              <a:ext cx="838378" cy="803453"/>
              <a:chOff x="5818051" y="10255867"/>
              <a:chExt cx="838378" cy="803453"/>
            </a:xfrm>
            <a:solidFill>
              <a:srgbClr val="CC99FF">
                <a:alpha val="70000"/>
              </a:srgbClr>
            </a:solidFill>
          </p:grpSpPr>
          <p:sp>
            <p:nvSpPr>
              <p:cNvPr id="9" name="Freeform: Shape 8"/>
              <p:cNvSpPr/>
              <p:nvPr/>
            </p:nvSpPr>
            <p:spPr>
              <a:xfrm>
                <a:off x="5860256" y="10298906"/>
                <a:ext cx="757238" cy="721519"/>
              </a:xfrm>
              <a:custGeom>
                <a:avLst/>
                <a:gdLst>
                  <a:gd name="connsiteX0" fmla="*/ 152400 w 757238"/>
                  <a:gd name="connsiteY0" fmla="*/ 0 h 721519"/>
                  <a:gd name="connsiteX1" fmla="*/ 0 w 757238"/>
                  <a:gd name="connsiteY1" fmla="*/ 721519 h 721519"/>
                  <a:gd name="connsiteX2" fmla="*/ 757238 w 757238"/>
                  <a:gd name="connsiteY2" fmla="*/ 659607 h 721519"/>
                  <a:gd name="connsiteX3" fmla="*/ 676275 w 757238"/>
                  <a:gd name="connsiteY3" fmla="*/ 114300 h 721519"/>
                  <a:gd name="connsiteX4" fmla="*/ 152400 w 757238"/>
                  <a:gd name="connsiteY4" fmla="*/ 0 h 721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7238" h="721519">
                    <a:moveTo>
                      <a:pt x="152400" y="0"/>
                    </a:moveTo>
                    <a:lnTo>
                      <a:pt x="0" y="721519"/>
                    </a:lnTo>
                    <a:lnTo>
                      <a:pt x="757238" y="659607"/>
                    </a:lnTo>
                    <a:lnTo>
                      <a:pt x="676275" y="114300"/>
                    </a:lnTo>
                    <a:lnTo>
                      <a:pt x="152400" y="0"/>
                    </a:lnTo>
                    <a:close/>
                  </a:path>
                </a:pathLst>
              </a:cu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 flipV="1">
                <a:off x="6293644" y="10365581"/>
                <a:ext cx="23812" cy="626270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/>
              <p:cNvCxnSpPr/>
              <p:nvPr/>
            </p:nvCxnSpPr>
            <p:spPr>
              <a:xfrm flipV="1">
                <a:off x="6112669" y="10332066"/>
                <a:ext cx="63486" cy="669309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/>
              <p:cNvCxnSpPr/>
              <p:nvPr/>
            </p:nvCxnSpPr>
            <p:spPr>
              <a:xfrm flipH="1" flipV="1">
                <a:off x="6426082" y="10385735"/>
                <a:ext cx="34249" cy="587065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/>
              <p:cNvCxnSpPr/>
              <p:nvPr/>
            </p:nvCxnSpPr>
            <p:spPr>
              <a:xfrm flipH="1" flipV="1">
                <a:off x="5983463" y="10428600"/>
                <a:ext cx="576881" cy="98906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/>
              <p:cNvCxnSpPr/>
              <p:nvPr/>
            </p:nvCxnSpPr>
            <p:spPr>
              <a:xfrm flipH="1" flipV="1">
                <a:off x="5939946" y="10604082"/>
                <a:ext cx="634685" cy="47249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/>
              <p:cNvCxnSpPr/>
              <p:nvPr/>
            </p:nvCxnSpPr>
            <p:spPr>
              <a:xfrm flipH="1" flipV="1">
                <a:off x="5902294" y="10780723"/>
                <a:ext cx="686625" cy="13483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/>
              <p:cNvSpPr/>
              <p:nvPr/>
            </p:nvSpPr>
            <p:spPr>
              <a:xfrm>
                <a:off x="5973626" y="10255867"/>
                <a:ext cx="85903" cy="85903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6494326" y="10373342"/>
                <a:ext cx="85903" cy="85903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6570526" y="10916267"/>
                <a:ext cx="85903" cy="85903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18051" y="10973417"/>
                <a:ext cx="85903" cy="85903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Oval 347"/>
              <p:cNvSpPr/>
              <p:nvPr/>
            </p:nvSpPr>
            <p:spPr>
              <a:xfrm>
                <a:off x="6273664" y="10317779"/>
                <a:ext cx="85903" cy="85903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Oval 348"/>
              <p:cNvSpPr/>
              <p:nvPr/>
            </p:nvSpPr>
            <p:spPr>
              <a:xfrm>
                <a:off x="6387964" y="10346354"/>
                <a:ext cx="85903" cy="85903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Oval 349"/>
              <p:cNvSpPr/>
              <p:nvPr/>
            </p:nvSpPr>
            <p:spPr>
              <a:xfrm>
                <a:off x="6135552" y="10289204"/>
                <a:ext cx="85903" cy="85903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Oval 350"/>
              <p:cNvSpPr/>
              <p:nvPr/>
            </p:nvSpPr>
            <p:spPr>
              <a:xfrm>
                <a:off x="5902190" y="10560667"/>
                <a:ext cx="85903" cy="85903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Oval 351"/>
              <p:cNvSpPr/>
              <p:nvPr/>
            </p:nvSpPr>
            <p:spPr>
              <a:xfrm>
                <a:off x="5940290" y="10393979"/>
                <a:ext cx="85903" cy="85903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Oval 352"/>
              <p:cNvSpPr/>
              <p:nvPr/>
            </p:nvSpPr>
            <p:spPr>
              <a:xfrm>
                <a:off x="5864090" y="10734498"/>
                <a:ext cx="85903" cy="85903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Oval 353"/>
              <p:cNvSpPr/>
              <p:nvPr/>
            </p:nvSpPr>
            <p:spPr>
              <a:xfrm>
                <a:off x="6526077" y="10603529"/>
                <a:ext cx="85903" cy="85903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Oval 354"/>
              <p:cNvSpPr/>
              <p:nvPr/>
            </p:nvSpPr>
            <p:spPr>
              <a:xfrm>
                <a:off x="6507027" y="10479704"/>
                <a:ext cx="85903" cy="85903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Oval 355"/>
              <p:cNvSpPr/>
              <p:nvPr/>
            </p:nvSpPr>
            <p:spPr>
              <a:xfrm>
                <a:off x="6545127" y="10744023"/>
                <a:ext cx="85903" cy="85903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/>
              <p:cNvSpPr/>
              <p:nvPr/>
            </p:nvSpPr>
            <p:spPr>
              <a:xfrm>
                <a:off x="6249852" y="10944048"/>
                <a:ext cx="85903" cy="85903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/>
              <p:cNvSpPr/>
              <p:nvPr/>
            </p:nvSpPr>
            <p:spPr>
              <a:xfrm>
                <a:off x="6416539" y="10929761"/>
                <a:ext cx="85903" cy="85903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/>
              <p:cNvSpPr/>
              <p:nvPr/>
            </p:nvSpPr>
            <p:spPr>
              <a:xfrm>
                <a:off x="6068877" y="10958336"/>
                <a:ext cx="85903" cy="85903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6121265" y="10413029"/>
                <a:ext cx="85903" cy="85903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Oval 368"/>
              <p:cNvSpPr/>
              <p:nvPr/>
            </p:nvSpPr>
            <p:spPr>
              <a:xfrm>
                <a:off x="6106977" y="10574954"/>
                <a:ext cx="85903" cy="85903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/>
              <p:cNvSpPr/>
              <p:nvPr/>
            </p:nvSpPr>
            <p:spPr>
              <a:xfrm>
                <a:off x="6087927" y="10739261"/>
                <a:ext cx="85903" cy="85903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Oval 370"/>
              <p:cNvSpPr/>
              <p:nvPr/>
            </p:nvSpPr>
            <p:spPr>
              <a:xfrm>
                <a:off x="6259377" y="10744023"/>
                <a:ext cx="85903" cy="85903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Oval 371"/>
              <p:cNvSpPr/>
              <p:nvPr/>
            </p:nvSpPr>
            <p:spPr>
              <a:xfrm>
                <a:off x="6264140" y="10589242"/>
                <a:ext cx="85903" cy="85903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Oval 372"/>
              <p:cNvSpPr/>
              <p:nvPr/>
            </p:nvSpPr>
            <p:spPr>
              <a:xfrm>
                <a:off x="6268903" y="10441604"/>
                <a:ext cx="85903" cy="85903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/>
              <p:cNvSpPr/>
              <p:nvPr/>
            </p:nvSpPr>
            <p:spPr>
              <a:xfrm>
                <a:off x="6387965" y="10460654"/>
                <a:ext cx="85903" cy="85903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Oval 374"/>
              <p:cNvSpPr/>
              <p:nvPr/>
            </p:nvSpPr>
            <p:spPr>
              <a:xfrm>
                <a:off x="6397490" y="10598766"/>
                <a:ext cx="85903" cy="85903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/>
              <p:cNvSpPr/>
              <p:nvPr/>
            </p:nvSpPr>
            <p:spPr>
              <a:xfrm>
                <a:off x="6407015" y="10744023"/>
                <a:ext cx="85903" cy="85903"/>
              </a:xfrm>
              <a:prstGeom prst="ellipse">
                <a:avLst/>
              </a:prstGeom>
              <a:grpFill/>
              <a:ln>
                <a:solidFill>
                  <a:srgbClr val="000000">
                    <a:alpha val="6980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7" name="Right Arrow 712"/>
            <p:cNvSpPr/>
            <p:nvPr/>
          </p:nvSpPr>
          <p:spPr>
            <a:xfrm rot="16200000">
              <a:off x="5079423" y="9288968"/>
              <a:ext cx="812933" cy="497332"/>
            </a:xfrm>
            <a:prstGeom prst="rightArrow">
              <a:avLst>
                <a:gd name="adj1" fmla="val 43489"/>
                <a:gd name="adj2" fmla="val 62719"/>
              </a:avLst>
            </a:prstGeom>
            <a:gradFill flip="none" rotWithShape="1">
              <a:gsLst>
                <a:gs pos="23000">
                  <a:srgbClr val="CC00FF">
                    <a:alpha val="69804"/>
                  </a:srgbClr>
                </a:gs>
                <a:gs pos="73000">
                  <a:srgbClr val="360036">
                    <a:alpha val="69804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4708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08" grpId="0"/>
      <p:bldP spid="129" grpId="0" animBg="1"/>
      <p:bldP spid="132" grpId="0"/>
      <p:bldP spid="133" grpId="0" animBg="1"/>
      <p:bldP spid="111" grpId="0" animBg="1"/>
      <p:bldP spid="153" grpId="0"/>
      <p:bldP spid="63" grpId="0"/>
      <p:bldP spid="378" grpId="0"/>
      <p:bldP spid="379" grpId="0"/>
      <p:bldP spid="380" grpId="0"/>
      <p:bldP spid="383" grpId="0" animBg="1"/>
      <p:bldP spid="383" grpId="1" animBg="1"/>
      <p:bldP spid="9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94" y="1662434"/>
            <a:ext cx="9567091" cy="466197"/>
          </a:xfrm>
          <a:prstGeom prst="rect">
            <a:avLst/>
          </a:prstGeom>
        </p:spPr>
      </p:pic>
      <p:sp>
        <p:nvSpPr>
          <p:cNvPr id="187" name="Rectangle 186"/>
          <p:cNvSpPr/>
          <p:nvPr/>
        </p:nvSpPr>
        <p:spPr>
          <a:xfrm>
            <a:off x="-44280" y="1647805"/>
            <a:ext cx="1486263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20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STN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494" y="1662434"/>
            <a:ext cx="9567091" cy="466197"/>
          </a:xfrm>
          <a:prstGeom prst="rect">
            <a:avLst/>
          </a:prstGeom>
        </p:spPr>
      </p:pic>
      <p:sp>
        <p:nvSpPr>
          <p:cNvPr id="132" name="Rounded Rectangle 101"/>
          <p:cNvSpPr/>
          <p:nvPr/>
        </p:nvSpPr>
        <p:spPr>
          <a:xfrm>
            <a:off x="2340616" y="1101915"/>
            <a:ext cx="6624964" cy="540540"/>
          </a:xfrm>
          <a:prstGeom prst="roundRect">
            <a:avLst>
              <a:gd name="adj" fmla="val 38048"/>
            </a:avLst>
          </a:prstGeom>
          <a:noFill/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 of transformations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295399" y="1636279"/>
            <a:ext cx="9705976" cy="51752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101"/>
          <p:cNvSpPr/>
          <p:nvPr/>
        </p:nvSpPr>
        <p:spPr>
          <a:xfrm>
            <a:off x="2340616" y="412130"/>
            <a:ext cx="6624964" cy="540540"/>
          </a:xfrm>
          <a:prstGeom prst="roundRect">
            <a:avLst>
              <a:gd name="adj" fmla="val 38048"/>
            </a:avLst>
          </a:prstGeom>
          <a:noFill/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Handwritten digit classification (MNIST)</a:t>
            </a:r>
          </a:p>
        </p:txBody>
      </p:sp>
    </p:spTree>
    <p:extLst>
      <p:ext uri="{BB962C8B-B14F-4D97-AF65-F5344CB8AC3E}">
        <p14:creationId xmlns:p14="http://schemas.microsoft.com/office/powerpoint/2010/main" val="168040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132" grpId="0"/>
      <p:bldP spid="75" grpId="0" animBg="1"/>
      <p:bldP spid="7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269" y="153452"/>
            <a:ext cx="7562336" cy="654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7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0" y="1825625"/>
            <a:ext cx="67246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55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671" y="2108132"/>
            <a:ext cx="6972658" cy="2641736"/>
          </a:xfrm>
          <a:prstGeom prst="rect">
            <a:avLst/>
          </a:prstGeom>
        </p:spPr>
      </p:pic>
      <p:sp>
        <p:nvSpPr>
          <p:cNvPr id="7" name="TextBox 378"/>
          <p:cNvSpPr txBox="1"/>
          <p:nvPr/>
        </p:nvSpPr>
        <p:spPr>
          <a:xfrm>
            <a:off x="3661680" y="5613596"/>
            <a:ext cx="4868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Jaderberg</a:t>
            </a:r>
            <a:r>
              <a:rPr lang="en-US" sz="1400" dirty="0" smtClean="0"/>
              <a:t> </a:t>
            </a:r>
            <a:r>
              <a:rPr lang="en-US" sz="1400" dirty="0"/>
              <a:t>et al. "Spatial Transformer Networks." </a:t>
            </a:r>
            <a:r>
              <a:rPr lang="en-US" sz="1400" i="1" dirty="0"/>
              <a:t>NIPS</a:t>
            </a:r>
            <a:r>
              <a:rPr lang="en-US" sz="1400" dirty="0"/>
              <a:t> 2015.</a:t>
            </a:r>
          </a:p>
        </p:txBody>
      </p:sp>
    </p:spTree>
    <p:extLst>
      <p:ext uri="{BB962C8B-B14F-4D97-AF65-F5344CB8AC3E}">
        <p14:creationId xmlns:p14="http://schemas.microsoft.com/office/powerpoint/2010/main" val="104111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architecture of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Transformer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9372" y="1657737"/>
            <a:ext cx="7695305" cy="375452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870" y="5724965"/>
            <a:ext cx="6611122" cy="105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4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5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Custom 1">
      <a:dk1>
        <a:sysClr val="windowText" lastClr="000000"/>
      </a:dk1>
      <a:lt1>
        <a:sysClr val="window" lastClr="FFFFFF"/>
      </a:lt1>
      <a:dk2>
        <a:srgbClr val="262626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A9DB66"/>
      </a:folHlink>
    </a:clrScheme>
    <a:fontScheme name="Custom 1">
      <a:majorFont>
        <a:latin typeface="Roboto Medium"/>
        <a:ea typeface=""/>
        <a:cs typeface=""/>
      </a:majorFont>
      <a:minorFont>
        <a:latin typeface="Roboto Light"/>
        <a:ea typeface="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59745</TotalTime>
  <Words>122</Words>
  <Application>Microsoft Office PowerPoint</Application>
  <PresentationFormat>寬螢幕</PresentationFormat>
  <Paragraphs>40</Paragraphs>
  <Slides>12</Slides>
  <Notes>10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4" baseType="lpstr">
      <vt:lpstr>Calibri</vt:lpstr>
      <vt:lpstr>Roboto</vt:lpstr>
      <vt:lpstr>Lucida Calligraphy</vt:lpstr>
      <vt:lpstr>新細明體</vt:lpstr>
      <vt:lpstr>Arial</vt:lpstr>
      <vt:lpstr>Wingdings 2</vt:lpstr>
      <vt:lpstr>Times New Roman</vt:lpstr>
      <vt:lpstr>Roboto Medium</vt:lpstr>
      <vt:lpstr>Roboto Light</vt:lpstr>
      <vt:lpstr>Century Schoolbook</vt:lpstr>
      <vt:lpstr>View</vt:lpstr>
      <vt:lpstr>Image</vt:lpstr>
      <vt:lpstr>Spatial Transformer Networks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The architecture of RoI Transformer</vt:lpstr>
      <vt:lpstr>PowerPoint 簡報</vt:lpstr>
      <vt:lpstr>PowerPoint 簡報</vt:lpstr>
      <vt:lpstr>PowerPoint 簡報</vt:lpstr>
      <vt:lpstr>Learning RoI Transformer for Oriented Object Detection in Aerial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ericlin79119</dc:creator>
  <cp:lastModifiedBy>JWHsieh</cp:lastModifiedBy>
  <cp:revision>3370</cp:revision>
  <dcterms:created xsi:type="dcterms:W3CDTF">2016-03-30T17:51:58Z</dcterms:created>
  <dcterms:modified xsi:type="dcterms:W3CDTF">2019-10-16T20:09:41Z</dcterms:modified>
</cp:coreProperties>
</file>